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58" r:id="rId3"/>
    <p:sldId id="321" r:id="rId5"/>
    <p:sldId id="275" r:id="rId6"/>
    <p:sldId id="282" r:id="rId7"/>
    <p:sldId id="285" r:id="rId8"/>
    <p:sldId id="288" r:id="rId9"/>
    <p:sldId id="289" r:id="rId10"/>
    <p:sldId id="287" r:id="rId11"/>
    <p:sldId id="286" r:id="rId12"/>
    <p:sldId id="291" r:id="rId13"/>
    <p:sldId id="294" r:id="rId14"/>
    <p:sldId id="295" r:id="rId15"/>
    <p:sldId id="304" r:id="rId16"/>
    <p:sldId id="293" r:id="rId17"/>
    <p:sldId id="296" r:id="rId18"/>
    <p:sldId id="297" r:id="rId19"/>
    <p:sldId id="276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92C0"/>
    <a:srgbClr val="48A2A0"/>
    <a:srgbClr val="A4D6D5"/>
    <a:srgbClr val="B0C4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16" y="12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4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csls.cdb.com.cn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csls.cdb.com.cn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FFE280-D6B4-41C2-A7EB-D6385BF2065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48B732-C46E-4BC5-8471-4D910B5353F9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  <a:latin typeface="楷体_GB2312" panose="02010609030101010101" pitchFamily="49" charset="-122"/>
            </a:rPr>
            <a:t>申贷及还款</a:t>
          </a:r>
          <a:endParaRPr lang="zh-CN" altLang="en-US" dirty="0">
            <a:solidFill>
              <a:schemeClr val="bg1"/>
            </a:solidFill>
          </a:endParaRPr>
        </a:p>
      </dgm:t>
    </dgm:pt>
    <dgm:pt modelId="{A6ECE804-9C4D-46FE-AF7B-6AF786FD2DCF}" cxnId="{68628156-82CF-4C5E-BA36-BAD95D3E1EAA}" type="parTrans">
      <dgm:prSet/>
      <dgm:spPr/>
      <dgm:t>
        <a:bodyPr/>
        <a:lstStyle/>
        <a:p>
          <a:endParaRPr lang="zh-CN" altLang="en-US"/>
        </a:p>
      </dgm:t>
    </dgm:pt>
    <dgm:pt modelId="{64BB4DB9-2FE5-43B7-BFAD-B0661A53547B}" cxnId="{68628156-82CF-4C5E-BA36-BAD95D3E1EAA}" type="sibTrans">
      <dgm:prSet/>
      <dgm:spPr/>
      <dgm:t>
        <a:bodyPr/>
        <a:lstStyle/>
        <a:p>
          <a:endParaRPr lang="zh-CN" altLang="en-US"/>
        </a:p>
      </dgm:t>
    </dgm:pt>
    <dgm:pt modelId="{9F833BDF-4FBE-4116-A6B7-CAD372A40B66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注册登录国家开发银行学生在线系统</a:t>
          </a:r>
          <a:r>
            <a:rPr lang="en-US" altLang="zh-CN" b="1" dirty="0" smtClean="0">
              <a:solidFill>
                <a:srgbClr val="000000"/>
              </a:solidFill>
              <a:latin typeface="楷体_GB2312" panose="02010609030101010101" pitchFamily="49" charset="-122"/>
              <a:hlinkClick xmlns:r="http://schemas.openxmlformats.org/officeDocument/2006/relationships" r:id="rId1"/>
            </a:rPr>
            <a:t>www.csls.cdb.com.cn</a:t>
          </a:r>
          <a:endParaRPr lang="zh-CN" altLang="en-US" dirty="0"/>
        </a:p>
      </dgm:t>
    </dgm:pt>
    <dgm:pt modelId="{7306A7E1-A1EA-4786-B920-8522FAD422C2}" cxnId="{B06934C3-58D1-40CF-ADA2-4EA7A7FDAAE4}" type="parTrans">
      <dgm:prSet/>
      <dgm:spPr/>
      <dgm:t>
        <a:bodyPr/>
        <a:lstStyle/>
        <a:p>
          <a:endParaRPr lang="zh-CN" altLang="en-US"/>
        </a:p>
      </dgm:t>
    </dgm:pt>
    <dgm:pt modelId="{07EBC1C5-DF4F-479B-9E90-2F4130298C2D}" cxnId="{B06934C3-58D1-40CF-ADA2-4EA7A7FDAAE4}" type="sibTrans">
      <dgm:prSet/>
      <dgm:spPr/>
      <dgm:t>
        <a:bodyPr/>
        <a:lstStyle/>
        <a:p>
          <a:endParaRPr lang="zh-CN" altLang="en-US"/>
        </a:p>
      </dgm:t>
    </dgm:pt>
    <dgm:pt modelId="{B7B49CEB-7BBB-4B05-890C-1578614A1779}">
      <dgm:prSet phldrT="[文本]"/>
      <dgm:spPr/>
      <dgm:t>
        <a:bodyPr/>
        <a:lstStyle/>
        <a:p>
          <a:r>
            <a:rPr lang="zh-CN" altLang="en-US" b="1" dirty="0" smtClean="0"/>
            <a:t>还款时间</a:t>
          </a:r>
          <a:endParaRPr lang="zh-CN" altLang="en-US" b="1" dirty="0"/>
        </a:p>
      </dgm:t>
    </dgm:pt>
    <dgm:pt modelId="{97392041-F006-40F2-8627-1F8848FFB289}" cxnId="{8A7E4A19-BE2A-46CC-BB43-18353204A831}" type="parTrans">
      <dgm:prSet/>
      <dgm:spPr/>
      <dgm:t>
        <a:bodyPr/>
        <a:lstStyle/>
        <a:p>
          <a:endParaRPr lang="zh-CN" altLang="en-US"/>
        </a:p>
      </dgm:t>
    </dgm:pt>
    <dgm:pt modelId="{6BDD1CE2-4DCF-44F3-883A-DF1B883F2B64}" cxnId="{8A7E4A19-BE2A-46CC-BB43-18353204A831}" type="sibTrans">
      <dgm:prSet/>
      <dgm:spPr/>
      <dgm:t>
        <a:bodyPr/>
        <a:lstStyle/>
        <a:p>
          <a:endParaRPr lang="zh-CN" altLang="en-US"/>
        </a:p>
      </dgm:t>
    </dgm:pt>
    <dgm:pt modelId="{20E876B2-F9D5-4F37-9501-29B538761B55}">
      <dgm:prSet phldrT="[文本]"/>
      <dgm:spPr/>
      <dgm:t>
        <a:bodyPr/>
        <a:lstStyle/>
        <a:p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未到期年度每年</a:t>
          </a:r>
          <a:r>
            <a:rPr lang="en-US" altLang="zh-CN" dirty="0" smtClean="0">
              <a:solidFill>
                <a:srgbClr val="000000"/>
              </a:solidFill>
              <a:latin typeface="楷体_GB2312" panose="02010609030101010101" pitchFamily="49" charset="-122"/>
            </a:rPr>
            <a:t>12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月</a:t>
          </a:r>
          <a:r>
            <a:rPr lang="en-US" altLang="zh-CN" dirty="0" smtClean="0">
              <a:solidFill>
                <a:srgbClr val="000000"/>
              </a:solidFill>
              <a:latin typeface="楷体_GB2312" panose="02010609030101010101" pitchFamily="49" charset="-122"/>
            </a:rPr>
            <a:t>20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日还本付息，到期年度还款日见</a:t>
          </a:r>
          <a:r>
            <a:rPr lang="zh-CN" altLang="en-US" dirty="0" smtClean="0">
              <a:solidFill>
                <a:srgbClr val="FF0000"/>
              </a:solidFill>
              <a:latin typeface="楷体_GB2312" panose="02010609030101010101" pitchFamily="49" charset="-122"/>
            </a:rPr>
            <a:t>贷款合同</a:t>
          </a:r>
          <a:endParaRPr lang="zh-CN" altLang="en-US" dirty="0"/>
        </a:p>
      </dgm:t>
    </dgm:pt>
    <dgm:pt modelId="{85BDC6AB-867B-432D-9FD7-17E6CD982F44}" cxnId="{CA35A0DE-782C-4732-BBA3-1D0DBC84218D}" type="parTrans">
      <dgm:prSet/>
      <dgm:spPr/>
      <dgm:t>
        <a:bodyPr/>
        <a:lstStyle/>
        <a:p>
          <a:endParaRPr lang="zh-CN" altLang="en-US"/>
        </a:p>
      </dgm:t>
    </dgm:pt>
    <dgm:pt modelId="{1D209462-0C2A-40CF-BF41-A83C76E32A95}" cxnId="{CA35A0DE-782C-4732-BBA3-1D0DBC84218D}" type="sibTrans">
      <dgm:prSet/>
      <dgm:spPr/>
      <dgm:t>
        <a:bodyPr/>
        <a:lstStyle/>
        <a:p>
          <a:endParaRPr lang="zh-CN" altLang="en-US"/>
        </a:p>
      </dgm:t>
    </dgm:pt>
    <dgm:pt modelId="{9D1BBEB0-B75D-4944-B6D1-F42A183F9B74}">
      <dgm:prSet phldrT="[文本]"/>
      <dgm:spPr/>
      <dgm:t>
        <a:bodyPr/>
        <a:lstStyle/>
        <a:p>
          <a:r>
            <a:rPr lang="zh-CN" altLang="en-US" b="1" dirty="0" smtClean="0"/>
            <a:t>还款方式</a:t>
          </a:r>
          <a:endParaRPr lang="zh-CN" altLang="en-US" b="1" dirty="0"/>
        </a:p>
      </dgm:t>
    </dgm:pt>
    <dgm:pt modelId="{4402E919-F1D0-4BD3-95C9-412938E1010A}" cxnId="{67B0F7FB-3C14-459F-B6F2-3570D04D1535}" type="parTrans">
      <dgm:prSet/>
      <dgm:spPr/>
      <dgm:t>
        <a:bodyPr/>
        <a:lstStyle/>
        <a:p>
          <a:endParaRPr lang="zh-CN" altLang="en-US"/>
        </a:p>
      </dgm:t>
    </dgm:pt>
    <dgm:pt modelId="{FD4DD677-A61E-4BE7-995E-976795F0B5D4}" cxnId="{67B0F7FB-3C14-459F-B6F2-3570D04D1535}" type="sibTrans">
      <dgm:prSet/>
      <dgm:spPr/>
      <dgm:t>
        <a:bodyPr/>
        <a:lstStyle/>
        <a:p>
          <a:endParaRPr lang="zh-CN" altLang="en-US"/>
        </a:p>
      </dgm:t>
    </dgm:pt>
    <dgm:pt modelId="{FB861709-C4F9-420E-ABF3-8AFB2AA1923E}">
      <dgm:prSet phldrT="[文本]"/>
      <dgm:spPr/>
      <dgm:t>
        <a:bodyPr/>
        <a:lstStyle/>
        <a:p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可申请提前还款，当月或下月</a:t>
          </a:r>
          <a:r>
            <a:rPr lang="en-US" altLang="zh-CN" dirty="0" smtClean="0">
              <a:solidFill>
                <a:srgbClr val="FF0000"/>
              </a:solidFill>
              <a:latin typeface="楷体_GB2312" panose="02010609030101010101" pitchFamily="49" charset="-122"/>
            </a:rPr>
            <a:t>20</a:t>
          </a:r>
          <a:r>
            <a:rPr lang="zh-CN" altLang="en-US" dirty="0" smtClean="0">
              <a:solidFill>
                <a:srgbClr val="FF0000"/>
              </a:solidFill>
              <a:latin typeface="楷体_GB2312" panose="02010609030101010101" pitchFamily="49" charset="-122"/>
            </a:rPr>
            <a:t>日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扣款</a:t>
          </a:r>
          <a:endParaRPr lang="zh-CN" altLang="en-US" dirty="0"/>
        </a:p>
      </dgm:t>
    </dgm:pt>
    <dgm:pt modelId="{C23E709D-78B2-44B0-B6AF-A3419D87EE79}" cxnId="{DF8D3B1A-B95A-4A81-A00E-6CF6B6856A3D}" type="parTrans">
      <dgm:prSet/>
      <dgm:spPr/>
      <dgm:t>
        <a:bodyPr/>
        <a:lstStyle/>
        <a:p>
          <a:endParaRPr lang="zh-CN" altLang="en-US"/>
        </a:p>
      </dgm:t>
    </dgm:pt>
    <dgm:pt modelId="{55D0C78D-E7DD-468D-9AD9-911C1F9D8384}" cxnId="{DF8D3B1A-B95A-4A81-A00E-6CF6B6856A3D}" type="sibTrans">
      <dgm:prSet/>
      <dgm:spPr/>
      <dgm:t>
        <a:bodyPr/>
        <a:lstStyle/>
        <a:p>
          <a:endParaRPr lang="zh-CN" altLang="en-US"/>
        </a:p>
      </dgm:t>
    </dgm:pt>
    <dgm:pt modelId="{CB89FCFD-1E34-4B41-A29B-2F1C79E789FE}">
      <dgm:prSet phldrT="[文本]"/>
      <dgm:spPr/>
      <dgm:t>
        <a:bodyPr/>
        <a:lstStyle/>
        <a:p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推荐使用</a:t>
          </a:r>
          <a:r>
            <a:rPr lang="zh-CN" altLang="en-US" dirty="0" smtClean="0">
              <a:solidFill>
                <a:srgbClr val="FF0000"/>
              </a:solidFill>
              <a:latin typeface="楷体_GB2312" panose="02010609030101010101" pitchFamily="49" charset="-122"/>
            </a:rPr>
            <a:t>支付宝主动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还款，也可回申贷县中心刷</a:t>
          </a:r>
          <a:r>
            <a:rPr lang="en-US" altLang="zh-CN" dirty="0" smtClean="0">
              <a:solidFill>
                <a:srgbClr val="FF0000"/>
              </a:solidFill>
              <a:latin typeface="楷体_GB2312" panose="02010609030101010101" pitchFamily="49" charset="-122"/>
            </a:rPr>
            <a:t>POS</a:t>
          </a:r>
          <a:r>
            <a:rPr lang="zh-CN" altLang="en-US" dirty="0" smtClean="0">
              <a:solidFill>
                <a:srgbClr val="FF0000"/>
              </a:solidFill>
              <a:latin typeface="楷体_GB2312" panose="02010609030101010101" pitchFamily="49" charset="-122"/>
            </a:rPr>
            <a:t>机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还款</a:t>
          </a:r>
          <a:endParaRPr lang="zh-CN" altLang="en-US" dirty="0"/>
        </a:p>
      </dgm:t>
    </dgm:pt>
    <dgm:pt modelId="{C3AEA31A-A601-4479-9991-5C97D1C7464E}" cxnId="{339FF944-1B36-4E69-994B-E20AC87234E7}" type="parTrans">
      <dgm:prSet/>
      <dgm:spPr/>
      <dgm:t>
        <a:bodyPr/>
        <a:lstStyle/>
        <a:p>
          <a:endParaRPr lang="zh-CN" altLang="en-US"/>
        </a:p>
      </dgm:t>
    </dgm:pt>
    <dgm:pt modelId="{982D1B9D-6703-4DD2-8CA7-708B258DCA43}" cxnId="{339FF944-1B36-4E69-994B-E20AC87234E7}" type="sibTrans">
      <dgm:prSet/>
      <dgm:spPr/>
      <dgm:t>
        <a:bodyPr/>
        <a:lstStyle/>
        <a:p>
          <a:endParaRPr lang="zh-CN" altLang="en-US"/>
        </a:p>
      </dgm:t>
    </dgm:pt>
    <dgm:pt modelId="{15374DAA-6FB7-48DB-9A00-C96795506C86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助贷热线：</a:t>
          </a:r>
          <a:r>
            <a:rPr lang="en-US" altLang="zh-CN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95593  </a:t>
          </a:r>
          <a:r>
            <a:rPr lang="zh-CN" altLang="en-US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支付宝：</a:t>
          </a:r>
          <a:r>
            <a:rPr lang="en-US" altLang="zh-CN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95188</a:t>
          </a:r>
          <a:endParaRPr lang="zh-CN" altLang="en-US" dirty="0"/>
        </a:p>
      </dgm:t>
    </dgm:pt>
    <dgm:pt modelId="{F33EACF7-971D-42C9-8175-C82186F1BA89}" cxnId="{941BE7F8-4C8F-4970-892A-065278290C2C}" type="parTrans">
      <dgm:prSet/>
      <dgm:spPr/>
      <dgm:t>
        <a:bodyPr/>
        <a:lstStyle/>
        <a:p>
          <a:endParaRPr lang="zh-CN" altLang="en-US"/>
        </a:p>
      </dgm:t>
    </dgm:pt>
    <dgm:pt modelId="{327FD0EC-310E-4032-989B-CAB1D029C91B}" cxnId="{941BE7F8-4C8F-4970-892A-065278290C2C}" type="sibTrans">
      <dgm:prSet/>
      <dgm:spPr/>
      <dgm:t>
        <a:bodyPr/>
        <a:lstStyle/>
        <a:p>
          <a:endParaRPr lang="zh-CN" altLang="en-US"/>
        </a:p>
      </dgm:t>
    </dgm:pt>
    <dgm:pt modelId="{6E580118-CDC8-4FB3-ABFE-709E45580B85}" type="pres">
      <dgm:prSet presAssocID="{7DFFE280-D6B4-41C2-A7EB-D6385BF2065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0F3506B-717B-408C-862B-DC9787721E18}" type="pres">
      <dgm:prSet presAssocID="{8D48B732-C46E-4BC5-8471-4D910B5353F9}" presName="composite" presStyleCnt="0"/>
      <dgm:spPr/>
    </dgm:pt>
    <dgm:pt modelId="{3A1CAD69-285D-4F6E-B45E-A11A5217F6C1}" type="pres">
      <dgm:prSet presAssocID="{8D48B732-C46E-4BC5-8471-4D910B5353F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034A3C-8DD3-4C94-AE14-C3B5A316AD58}" type="pres">
      <dgm:prSet presAssocID="{8D48B732-C46E-4BC5-8471-4D910B5353F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448545-5FBB-4405-9516-3CE4EA4A802F}" type="pres">
      <dgm:prSet presAssocID="{64BB4DB9-2FE5-43B7-BFAD-B0661A53547B}" presName="sp" presStyleCnt="0"/>
      <dgm:spPr/>
    </dgm:pt>
    <dgm:pt modelId="{6BB93DFD-0616-419C-B66B-2DF2E6B7957D}" type="pres">
      <dgm:prSet presAssocID="{B7B49CEB-7BBB-4B05-890C-1578614A1779}" presName="composite" presStyleCnt="0"/>
      <dgm:spPr/>
    </dgm:pt>
    <dgm:pt modelId="{05809794-E4EA-4733-864A-34A07E63C3B4}" type="pres">
      <dgm:prSet presAssocID="{B7B49CEB-7BBB-4B05-890C-1578614A177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CD43B5-E0EF-4F3C-B102-0B4EDB5CEBBB}" type="pres">
      <dgm:prSet presAssocID="{B7B49CEB-7BBB-4B05-890C-1578614A177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262297-CD44-47B0-8737-9575AB13EF09}" type="pres">
      <dgm:prSet presAssocID="{6BDD1CE2-4DCF-44F3-883A-DF1B883F2B64}" presName="sp" presStyleCnt="0"/>
      <dgm:spPr/>
    </dgm:pt>
    <dgm:pt modelId="{581A63B4-C59B-4087-BB5F-6B3AE03DB6DF}" type="pres">
      <dgm:prSet presAssocID="{9D1BBEB0-B75D-4944-B6D1-F42A183F9B74}" presName="composite" presStyleCnt="0"/>
      <dgm:spPr/>
    </dgm:pt>
    <dgm:pt modelId="{C7B562D9-AA0C-4881-BFA7-8D1C84D1D675}" type="pres">
      <dgm:prSet presAssocID="{9D1BBEB0-B75D-4944-B6D1-F42A183F9B7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A4F236-EA42-4428-9180-BD256CD5705E}" type="pres">
      <dgm:prSet presAssocID="{9D1BBEB0-B75D-4944-B6D1-F42A183F9B7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8628156-82CF-4C5E-BA36-BAD95D3E1EAA}" srcId="{7DFFE280-D6B4-41C2-A7EB-D6385BF20654}" destId="{8D48B732-C46E-4BC5-8471-4D910B5353F9}" srcOrd="0" destOrd="0" parTransId="{A6ECE804-9C4D-46FE-AF7B-6AF786FD2DCF}" sibTransId="{64BB4DB9-2FE5-43B7-BFAD-B0661A53547B}"/>
    <dgm:cxn modelId="{941BE7F8-4C8F-4970-892A-065278290C2C}" srcId="{8D48B732-C46E-4BC5-8471-4D910B5353F9}" destId="{15374DAA-6FB7-48DB-9A00-C96795506C86}" srcOrd="1" destOrd="0" parTransId="{F33EACF7-971D-42C9-8175-C82186F1BA89}" sibTransId="{327FD0EC-310E-4032-989B-CAB1D029C91B}"/>
    <dgm:cxn modelId="{67B0F7FB-3C14-459F-B6F2-3570D04D1535}" srcId="{7DFFE280-D6B4-41C2-A7EB-D6385BF20654}" destId="{9D1BBEB0-B75D-4944-B6D1-F42A183F9B74}" srcOrd="2" destOrd="0" parTransId="{4402E919-F1D0-4BD3-95C9-412938E1010A}" sibTransId="{FD4DD677-A61E-4BE7-995E-976795F0B5D4}"/>
    <dgm:cxn modelId="{62D89048-30F9-4452-AF65-6F988D0C7BE6}" type="presOf" srcId="{FB861709-C4F9-420E-ABF3-8AFB2AA1923E}" destId="{4AA4F236-EA42-4428-9180-BD256CD5705E}" srcOrd="0" destOrd="0" presId="urn:microsoft.com/office/officeart/2005/8/layout/chevron2"/>
    <dgm:cxn modelId="{7B33CF73-022E-4C13-AC1A-869ECA271C02}" type="presOf" srcId="{15374DAA-6FB7-48DB-9A00-C96795506C86}" destId="{18034A3C-8DD3-4C94-AE14-C3B5A316AD58}" srcOrd="0" destOrd="1" presId="urn:microsoft.com/office/officeart/2005/8/layout/chevron2"/>
    <dgm:cxn modelId="{1BEB1CDB-BA8B-4214-902A-BE77386D4237}" type="presOf" srcId="{7DFFE280-D6B4-41C2-A7EB-D6385BF20654}" destId="{6E580118-CDC8-4FB3-ABFE-709E45580B85}" srcOrd="0" destOrd="0" presId="urn:microsoft.com/office/officeart/2005/8/layout/chevron2"/>
    <dgm:cxn modelId="{746E899D-1ACF-4183-A654-6396E83B17F8}" type="presOf" srcId="{8D48B732-C46E-4BC5-8471-4D910B5353F9}" destId="{3A1CAD69-285D-4F6E-B45E-A11A5217F6C1}" srcOrd="0" destOrd="0" presId="urn:microsoft.com/office/officeart/2005/8/layout/chevron2"/>
    <dgm:cxn modelId="{8A7E4A19-BE2A-46CC-BB43-18353204A831}" srcId="{7DFFE280-D6B4-41C2-A7EB-D6385BF20654}" destId="{B7B49CEB-7BBB-4B05-890C-1578614A1779}" srcOrd="1" destOrd="0" parTransId="{97392041-F006-40F2-8627-1F8848FFB289}" sibTransId="{6BDD1CE2-4DCF-44F3-883A-DF1B883F2B64}"/>
    <dgm:cxn modelId="{C5AA71B6-45BF-4261-87B0-A5EB410C94E0}" type="presOf" srcId="{B7B49CEB-7BBB-4B05-890C-1578614A1779}" destId="{05809794-E4EA-4733-864A-34A07E63C3B4}" srcOrd="0" destOrd="0" presId="urn:microsoft.com/office/officeart/2005/8/layout/chevron2"/>
    <dgm:cxn modelId="{F0B27725-1CC6-41E3-B108-98758FD28415}" type="presOf" srcId="{20E876B2-F9D5-4F37-9501-29B538761B55}" destId="{27CD43B5-E0EF-4F3C-B102-0B4EDB5CEBBB}" srcOrd="0" destOrd="0" presId="urn:microsoft.com/office/officeart/2005/8/layout/chevron2"/>
    <dgm:cxn modelId="{2CE45871-2FA2-49EC-959D-671E42CE50D5}" type="presOf" srcId="{9F833BDF-4FBE-4116-A6B7-CAD372A40B66}" destId="{18034A3C-8DD3-4C94-AE14-C3B5A316AD58}" srcOrd="0" destOrd="0" presId="urn:microsoft.com/office/officeart/2005/8/layout/chevron2"/>
    <dgm:cxn modelId="{CEDCC962-97F1-4956-8F05-57F7CC481EF3}" type="presOf" srcId="{9D1BBEB0-B75D-4944-B6D1-F42A183F9B74}" destId="{C7B562D9-AA0C-4881-BFA7-8D1C84D1D675}" srcOrd="0" destOrd="0" presId="urn:microsoft.com/office/officeart/2005/8/layout/chevron2"/>
    <dgm:cxn modelId="{B06934C3-58D1-40CF-ADA2-4EA7A7FDAAE4}" srcId="{8D48B732-C46E-4BC5-8471-4D910B5353F9}" destId="{9F833BDF-4FBE-4116-A6B7-CAD372A40B66}" srcOrd="0" destOrd="0" parTransId="{7306A7E1-A1EA-4786-B920-8522FAD422C2}" sibTransId="{07EBC1C5-DF4F-479B-9E90-2F4130298C2D}"/>
    <dgm:cxn modelId="{339FF944-1B36-4E69-994B-E20AC87234E7}" srcId="{9D1BBEB0-B75D-4944-B6D1-F42A183F9B74}" destId="{CB89FCFD-1E34-4B41-A29B-2F1C79E789FE}" srcOrd="1" destOrd="0" parTransId="{C3AEA31A-A601-4479-9991-5C97D1C7464E}" sibTransId="{982D1B9D-6703-4DD2-8CA7-708B258DCA43}"/>
    <dgm:cxn modelId="{CA35A0DE-782C-4732-BBA3-1D0DBC84218D}" srcId="{B7B49CEB-7BBB-4B05-890C-1578614A1779}" destId="{20E876B2-F9D5-4F37-9501-29B538761B55}" srcOrd="0" destOrd="0" parTransId="{85BDC6AB-867B-432D-9FD7-17E6CD982F44}" sibTransId="{1D209462-0C2A-40CF-BF41-A83C76E32A95}"/>
    <dgm:cxn modelId="{DF8D3B1A-B95A-4A81-A00E-6CF6B6856A3D}" srcId="{9D1BBEB0-B75D-4944-B6D1-F42A183F9B74}" destId="{FB861709-C4F9-420E-ABF3-8AFB2AA1923E}" srcOrd="0" destOrd="0" parTransId="{C23E709D-78B2-44B0-B6AF-A3419D87EE79}" sibTransId="{55D0C78D-E7DD-468D-9AD9-911C1F9D8384}"/>
    <dgm:cxn modelId="{597CFB74-3FDC-48FA-8479-7533504E90E7}" type="presOf" srcId="{CB89FCFD-1E34-4B41-A29B-2F1C79E789FE}" destId="{4AA4F236-EA42-4428-9180-BD256CD5705E}" srcOrd="0" destOrd="1" presId="urn:microsoft.com/office/officeart/2005/8/layout/chevron2"/>
    <dgm:cxn modelId="{46A1B4E0-1A31-4CA2-A96E-0FC4FC570428}" type="presParOf" srcId="{6E580118-CDC8-4FB3-ABFE-709E45580B85}" destId="{70F3506B-717B-408C-862B-DC9787721E18}" srcOrd="0" destOrd="0" presId="urn:microsoft.com/office/officeart/2005/8/layout/chevron2"/>
    <dgm:cxn modelId="{8DAD4728-D059-4E7F-A83F-1126341F79F9}" type="presParOf" srcId="{70F3506B-717B-408C-862B-DC9787721E18}" destId="{3A1CAD69-285D-4F6E-B45E-A11A5217F6C1}" srcOrd="0" destOrd="0" presId="urn:microsoft.com/office/officeart/2005/8/layout/chevron2"/>
    <dgm:cxn modelId="{A1846E27-0B1C-413B-8145-E1048FEA348C}" type="presParOf" srcId="{70F3506B-717B-408C-862B-DC9787721E18}" destId="{18034A3C-8DD3-4C94-AE14-C3B5A316AD58}" srcOrd="1" destOrd="0" presId="urn:microsoft.com/office/officeart/2005/8/layout/chevron2"/>
    <dgm:cxn modelId="{671AF7A3-0D0A-4666-A21E-300478ECE1E0}" type="presParOf" srcId="{6E580118-CDC8-4FB3-ABFE-709E45580B85}" destId="{35448545-5FBB-4405-9516-3CE4EA4A802F}" srcOrd="1" destOrd="0" presId="urn:microsoft.com/office/officeart/2005/8/layout/chevron2"/>
    <dgm:cxn modelId="{E9FD39B6-34BA-4475-8AA1-B5260E059865}" type="presParOf" srcId="{6E580118-CDC8-4FB3-ABFE-709E45580B85}" destId="{6BB93DFD-0616-419C-B66B-2DF2E6B7957D}" srcOrd="2" destOrd="0" presId="urn:microsoft.com/office/officeart/2005/8/layout/chevron2"/>
    <dgm:cxn modelId="{93E21027-31D8-4594-99DB-17DBC09CE07C}" type="presParOf" srcId="{6BB93DFD-0616-419C-B66B-2DF2E6B7957D}" destId="{05809794-E4EA-4733-864A-34A07E63C3B4}" srcOrd="0" destOrd="0" presId="urn:microsoft.com/office/officeart/2005/8/layout/chevron2"/>
    <dgm:cxn modelId="{49D5D895-FEB8-4EDD-AD9C-3EFD4DDF4AEB}" type="presParOf" srcId="{6BB93DFD-0616-419C-B66B-2DF2E6B7957D}" destId="{27CD43B5-E0EF-4F3C-B102-0B4EDB5CEBBB}" srcOrd="1" destOrd="0" presId="urn:microsoft.com/office/officeart/2005/8/layout/chevron2"/>
    <dgm:cxn modelId="{68C28874-D85F-42A2-9260-3F1DAE2A16E5}" type="presParOf" srcId="{6E580118-CDC8-4FB3-ABFE-709E45580B85}" destId="{0C262297-CD44-47B0-8737-9575AB13EF09}" srcOrd="3" destOrd="0" presId="urn:microsoft.com/office/officeart/2005/8/layout/chevron2"/>
    <dgm:cxn modelId="{EACC3EEE-5306-476F-BDC4-50C7AA91EC15}" type="presParOf" srcId="{6E580118-CDC8-4FB3-ABFE-709E45580B85}" destId="{581A63B4-C59B-4087-BB5F-6B3AE03DB6DF}" srcOrd="4" destOrd="0" presId="urn:microsoft.com/office/officeart/2005/8/layout/chevron2"/>
    <dgm:cxn modelId="{4D321E02-8A1F-4929-8820-92E0FFDF4CDD}" type="presParOf" srcId="{581A63B4-C59B-4087-BB5F-6B3AE03DB6DF}" destId="{C7B562D9-AA0C-4881-BFA7-8D1C84D1D675}" srcOrd="0" destOrd="0" presId="urn:microsoft.com/office/officeart/2005/8/layout/chevron2"/>
    <dgm:cxn modelId="{5F2D99E7-BB09-459B-B82A-EA6D852537D2}" type="presParOf" srcId="{581A63B4-C59B-4087-BB5F-6B3AE03DB6DF}" destId="{4AA4F236-EA42-4428-9180-BD256CD5705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667"/>
        <a:chOff x="0" y="0"/>
        <a:chExt cx="8128000" cy="5418667"/>
      </a:xfrm>
    </dsp:grpSpPr>
    <dsp:sp modelId="{3A1CAD69-285D-4F6E-B45E-A11A5217F6C1}">
      <dsp:nvSpPr>
        <dsp:cNvPr id="3" name="燕尾形 2"/>
        <dsp:cNvSpPr/>
      </dsp:nvSpPr>
      <dsp:spPr bwMode="white">
        <a:xfrm rot="5400000">
          <a:off x="-290049" y="290049"/>
          <a:ext cx="1933661" cy="1353563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solidFill>
                <a:schemeClr val="bg1"/>
              </a:solidFill>
              <a:latin typeface="楷体_GB2312" panose="02010609030101010101" pitchFamily="49" charset="-122"/>
            </a:rPr>
            <a:t>申贷及还款</a:t>
          </a:r>
          <a:endParaRPr lang="zh-CN" altLang="en-US" dirty="0">
            <a:solidFill>
              <a:schemeClr val="bg1"/>
            </a:solidFill>
          </a:endParaRPr>
        </a:p>
      </dsp:txBody>
      <dsp:txXfrm rot="5400000">
        <a:off x="-290049" y="290049"/>
        <a:ext cx="1933661" cy="1353563"/>
      </dsp:txXfrm>
    </dsp:sp>
    <dsp:sp modelId="{18034A3C-8DD3-4C94-AE14-C3B5A316AD58}">
      <dsp:nvSpPr>
        <dsp:cNvPr id="4" name="同侧圆角矩形 3"/>
        <dsp:cNvSpPr/>
      </dsp:nvSpPr>
      <dsp:spPr bwMode="white">
        <a:xfrm rot="5400000">
          <a:off x="4112342" y="-2758779"/>
          <a:ext cx="1256880" cy="6774437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56464" tIns="13970" rIns="13970" bIns="13970" anchor="ctr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注册登录国家开发银行学生在线系统</a:t>
          </a:r>
          <a:r>
            <a:rPr lang="en-US" altLang="zh-CN" b="1" dirty="0" smtClean="0">
              <a:solidFill>
                <a:srgbClr val="000000"/>
              </a:solidFill>
              <a:latin typeface="楷体_GB2312" panose="02010609030101010101" pitchFamily="49" charset="-122"/>
              <a:hlinkClick r:id="rId1"/>
            </a:rPr>
            <a:t>www.csls.cdb.com.cn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助贷热线：</a:t>
          </a:r>
          <a:r>
            <a:rPr lang="en-US" altLang="zh-CN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95593  </a:t>
          </a:r>
          <a:r>
            <a:rPr lang="zh-CN" altLang="en-US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支付宝：</a:t>
          </a:r>
          <a:r>
            <a:rPr lang="en-US" altLang="zh-CN" b="1" dirty="0" smtClean="0">
              <a:solidFill>
                <a:srgbClr val="000000"/>
              </a:solidFill>
              <a:latin typeface="楷体_GB2312" panose="02010609030101010101" pitchFamily="49" charset="-122"/>
            </a:rPr>
            <a:t>95188</a:t>
          </a:r>
          <a:endParaRPr lang="zh-CN" altLang="en-US" dirty="0">
            <a:solidFill>
              <a:schemeClr val="dk1"/>
            </a:solidFill>
          </a:endParaRPr>
        </a:p>
      </dsp:txBody>
      <dsp:txXfrm rot="5400000">
        <a:off x="4112342" y="-2758779"/>
        <a:ext cx="1256880" cy="6774437"/>
      </dsp:txXfrm>
    </dsp:sp>
    <dsp:sp modelId="{05809794-E4EA-4733-864A-34A07E63C3B4}">
      <dsp:nvSpPr>
        <dsp:cNvPr id="5" name="燕尾形 4"/>
        <dsp:cNvSpPr/>
      </dsp:nvSpPr>
      <dsp:spPr bwMode="white">
        <a:xfrm rot="5400000">
          <a:off x="-290049" y="2032552"/>
          <a:ext cx="1933661" cy="1353563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还款时间</a:t>
          </a:r>
          <a:endParaRPr lang="zh-CN" altLang="en-US" b="1" dirty="0"/>
        </a:p>
      </dsp:txBody>
      <dsp:txXfrm rot="5400000">
        <a:off x="-290049" y="2032552"/>
        <a:ext cx="1933661" cy="1353563"/>
      </dsp:txXfrm>
    </dsp:sp>
    <dsp:sp modelId="{27CD43B5-E0EF-4F3C-B102-0B4EDB5CEBBB}">
      <dsp:nvSpPr>
        <dsp:cNvPr id="6" name="同侧圆角矩形 5"/>
        <dsp:cNvSpPr/>
      </dsp:nvSpPr>
      <dsp:spPr bwMode="white">
        <a:xfrm rot="5400000">
          <a:off x="4112342" y="-1016276"/>
          <a:ext cx="1256880" cy="6774437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56464" tIns="13970" rIns="13970" bIns="13970" anchor="ctr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未到期年度每年</a:t>
          </a:r>
          <a:r>
            <a:rPr lang="en-US" altLang="zh-CN" dirty="0" smtClean="0">
              <a:solidFill>
                <a:srgbClr val="000000"/>
              </a:solidFill>
              <a:latin typeface="楷体_GB2312" panose="02010609030101010101" pitchFamily="49" charset="-122"/>
            </a:rPr>
            <a:t>12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月</a:t>
          </a:r>
          <a:r>
            <a:rPr lang="en-US" altLang="zh-CN" dirty="0" smtClean="0">
              <a:solidFill>
                <a:srgbClr val="000000"/>
              </a:solidFill>
              <a:latin typeface="楷体_GB2312" panose="02010609030101010101" pitchFamily="49" charset="-122"/>
            </a:rPr>
            <a:t>20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日还本付息，到期年度还款日见</a:t>
          </a:r>
          <a:r>
            <a:rPr lang="zh-CN" altLang="en-US" dirty="0" smtClean="0">
              <a:solidFill>
                <a:srgbClr val="FF0000"/>
              </a:solidFill>
              <a:latin typeface="楷体_GB2312" panose="02010609030101010101" pitchFamily="49" charset="-122"/>
            </a:rPr>
            <a:t>贷款合同</a:t>
          </a:r>
          <a:endParaRPr lang="zh-CN" altLang="en-US" dirty="0">
            <a:solidFill>
              <a:schemeClr val="dk1"/>
            </a:solidFill>
          </a:endParaRPr>
        </a:p>
      </dsp:txBody>
      <dsp:txXfrm rot="5400000">
        <a:off x="4112342" y="-1016276"/>
        <a:ext cx="1256880" cy="6774437"/>
      </dsp:txXfrm>
    </dsp:sp>
    <dsp:sp modelId="{C7B562D9-AA0C-4881-BFA7-8D1C84D1D675}">
      <dsp:nvSpPr>
        <dsp:cNvPr id="7" name="燕尾形 6"/>
        <dsp:cNvSpPr/>
      </dsp:nvSpPr>
      <dsp:spPr bwMode="white">
        <a:xfrm rot="5400000">
          <a:off x="-290049" y="3775055"/>
          <a:ext cx="1933661" cy="1353563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还款方式</a:t>
          </a:r>
          <a:endParaRPr lang="zh-CN" altLang="en-US" b="1" dirty="0"/>
        </a:p>
      </dsp:txBody>
      <dsp:txXfrm rot="5400000">
        <a:off x="-290049" y="3775055"/>
        <a:ext cx="1933661" cy="1353563"/>
      </dsp:txXfrm>
    </dsp:sp>
    <dsp:sp modelId="{4AA4F236-EA42-4428-9180-BD256CD5705E}">
      <dsp:nvSpPr>
        <dsp:cNvPr id="8" name="同侧圆角矩形 7"/>
        <dsp:cNvSpPr/>
      </dsp:nvSpPr>
      <dsp:spPr bwMode="white">
        <a:xfrm rot="5400000">
          <a:off x="4112342" y="726227"/>
          <a:ext cx="1256880" cy="6774437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56464" tIns="13970" rIns="13970" bIns="13970" anchor="ctr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可申请提前还款，当月或下月</a:t>
          </a:r>
          <a:r>
            <a:rPr lang="en-US" altLang="zh-CN" dirty="0" smtClean="0">
              <a:solidFill>
                <a:srgbClr val="FF0000"/>
              </a:solidFill>
              <a:latin typeface="楷体_GB2312" panose="02010609030101010101" pitchFamily="49" charset="-122"/>
            </a:rPr>
            <a:t>20</a:t>
          </a:r>
          <a:r>
            <a:rPr lang="zh-CN" altLang="en-US" dirty="0" smtClean="0">
              <a:solidFill>
                <a:srgbClr val="FF0000"/>
              </a:solidFill>
              <a:latin typeface="楷体_GB2312" panose="02010609030101010101" pitchFamily="49" charset="-122"/>
            </a:rPr>
            <a:t>日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扣款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推荐使用</a:t>
          </a:r>
          <a:r>
            <a:rPr lang="zh-CN" altLang="en-US" dirty="0" smtClean="0">
              <a:solidFill>
                <a:srgbClr val="FF0000"/>
              </a:solidFill>
              <a:latin typeface="楷体_GB2312" panose="02010609030101010101" pitchFamily="49" charset="-122"/>
            </a:rPr>
            <a:t>支付宝主动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还款，也可回申贷县中心刷</a:t>
          </a:r>
          <a:r>
            <a:rPr lang="en-US" altLang="zh-CN" dirty="0" smtClean="0">
              <a:solidFill>
                <a:srgbClr val="FF0000"/>
              </a:solidFill>
              <a:latin typeface="楷体_GB2312" panose="02010609030101010101" pitchFamily="49" charset="-122"/>
            </a:rPr>
            <a:t>POS</a:t>
          </a:r>
          <a:r>
            <a:rPr lang="zh-CN" altLang="en-US" dirty="0" smtClean="0">
              <a:solidFill>
                <a:srgbClr val="FF0000"/>
              </a:solidFill>
              <a:latin typeface="楷体_GB2312" panose="02010609030101010101" pitchFamily="49" charset="-122"/>
            </a:rPr>
            <a:t>机</a:t>
          </a:r>
          <a:r>
            <a:rPr lang="zh-CN" altLang="en-US" dirty="0" smtClean="0">
              <a:solidFill>
                <a:srgbClr val="000000"/>
              </a:solidFill>
              <a:latin typeface="楷体_GB2312" panose="02010609030101010101" pitchFamily="49" charset="-122"/>
            </a:rPr>
            <a:t>还款</a:t>
          </a:r>
          <a:endParaRPr lang="zh-CN" altLang="en-US" dirty="0">
            <a:solidFill>
              <a:schemeClr val="dk1"/>
            </a:solidFill>
          </a:endParaRPr>
        </a:p>
      </dsp:txBody>
      <dsp:txXfrm rot="5400000">
        <a:off x="4112342" y="726227"/>
        <a:ext cx="1256880" cy="67744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BB740-7AFF-433B-BB03-78F33AEFC7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1C090-2077-487C-A693-6FDABCEBAF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EA2A-4C48-4C61-B30A-DAB1A3E93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31000-9408-426B-B873-D4C066E48A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31000-9408-426B-B873-D4C066E48AF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756" y="5428728"/>
            <a:ext cx="1484243" cy="14292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jpeg"/><Relationship Id="rId7" Type="http://schemas.microsoft.com/office/2007/relationships/hdphoto" Target="../media/image29.wdp"/><Relationship Id="rId6" Type="http://schemas.openxmlformats.org/officeDocument/2006/relationships/image" Target="../media/image28.png"/><Relationship Id="rId5" Type="http://schemas.microsoft.com/office/2007/relationships/hdphoto" Target="../media/image27.wdp"/><Relationship Id="rId4" Type="http://schemas.openxmlformats.org/officeDocument/2006/relationships/image" Target="../media/image26.png"/><Relationship Id="rId3" Type="http://schemas.microsoft.com/office/2007/relationships/hdphoto" Target="../media/image25.wdp"/><Relationship Id="rId2" Type="http://schemas.openxmlformats.org/officeDocument/2006/relationships/image" Target="../media/image24.png"/><Relationship Id="rId17" Type="http://schemas.openxmlformats.org/officeDocument/2006/relationships/slideLayout" Target="../slideLayouts/slideLayout2.xml"/><Relationship Id="rId16" Type="http://schemas.microsoft.com/office/2007/relationships/hdphoto" Target="../media/image38.wdp"/><Relationship Id="rId15" Type="http://schemas.openxmlformats.org/officeDocument/2006/relationships/image" Target="../media/image37.png"/><Relationship Id="rId14" Type="http://schemas.microsoft.com/office/2007/relationships/hdphoto" Target="../media/image36.wdp"/><Relationship Id="rId13" Type="http://schemas.openxmlformats.org/officeDocument/2006/relationships/image" Target="../media/image35.png"/><Relationship Id="rId12" Type="http://schemas.openxmlformats.org/officeDocument/2006/relationships/image" Target="../media/image34.jpeg"/><Relationship Id="rId11" Type="http://schemas.openxmlformats.org/officeDocument/2006/relationships/image" Target="../media/image33.GIF"/><Relationship Id="rId10" Type="http://schemas.microsoft.com/office/2007/relationships/hdphoto" Target="../media/image32.wdp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http://www.csls.cdb.com.cn/" TargetMode="Externa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8906" y="2903221"/>
            <a:ext cx="10851776" cy="297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7200" dirty="0">
                <a:latin typeface="楷体_GB2312" panose="02010609030101010101" pitchFamily="49" charset="-122"/>
                <a:ea typeface="黑体" panose="02010609060101010101" pitchFamily="2" charset="-122"/>
              </a:rPr>
              <a:t>国开行助学</a:t>
            </a:r>
            <a:r>
              <a:rPr lang="zh-CN" altLang="en-US" sz="7200" dirty="0" smtClean="0">
                <a:latin typeface="楷体_GB2312" panose="02010609030101010101" pitchFamily="49" charset="-122"/>
                <a:ea typeface="黑体" panose="02010609060101010101" pitchFamily="2" charset="-122"/>
              </a:rPr>
              <a:t>贷款还款操作及诚信教育</a:t>
            </a:r>
            <a:endParaRPr lang="en-US" altLang="zh-CN" sz="7200" dirty="0">
              <a:latin typeface="楷体_GB2312" panose="02010609030101010101" pitchFamily="49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45001" y="1829482"/>
            <a:ext cx="330200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2023</a:t>
            </a:r>
            <a:r>
              <a:rPr lang="zh-CN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年</a:t>
            </a:r>
            <a:endParaRPr lang="zh-CN" altLang="zh-CN" sz="8000" dirty="0" smtClean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43463" y="5796250"/>
            <a:ext cx="2520286" cy="257175"/>
            <a:chOff x="4843463" y="4520714"/>
            <a:chExt cx="2520286" cy="257175"/>
          </a:xfrm>
        </p:grpSpPr>
        <p:sp>
          <p:nvSpPr>
            <p:cNvPr id="3" name="椭圆 2"/>
            <p:cNvSpPr/>
            <p:nvPr/>
          </p:nvSpPr>
          <p:spPr>
            <a:xfrm>
              <a:off x="4843463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96085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748707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201329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653951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106574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67175" y="2457450"/>
            <a:ext cx="4057650" cy="0"/>
            <a:chOff x="4129088" y="2457450"/>
            <a:chExt cx="4057650" cy="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129088" y="2457450"/>
              <a:ext cx="971550" cy="0"/>
            </a:xfrm>
            <a:prstGeom prst="line">
              <a:avLst/>
            </a:prstGeom>
            <a:ln w="25400">
              <a:solidFill>
                <a:srgbClr val="6C92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215188" y="2457450"/>
              <a:ext cx="971550" cy="0"/>
            </a:xfrm>
            <a:prstGeom prst="line">
              <a:avLst/>
            </a:prstGeom>
            <a:ln w="25400">
              <a:solidFill>
                <a:srgbClr val="48A2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023" y="448348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助学贷款还款操作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内容占位符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11035" y="1890221"/>
            <a:ext cx="4452937" cy="2798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圆角矩形标注 3"/>
          <p:cNvSpPr/>
          <p:nvPr/>
        </p:nvSpPr>
        <p:spPr>
          <a:xfrm>
            <a:off x="9389343" y="1890221"/>
            <a:ext cx="2802657" cy="769705"/>
          </a:xfrm>
          <a:prstGeom prst="wedgeRoundRectCallout">
            <a:avLst>
              <a:gd name="adj1" fmla="val -44362"/>
              <a:gd name="adj2" fmla="val 85417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531352" y="2013463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             这里的支付宝账户名为</a:t>
            </a:r>
            <a:endParaRPr lang="en-US" altLang="zh-CN" sz="1400" dirty="0" smtClean="0"/>
          </a:p>
          <a:p>
            <a:r>
              <a:rPr lang="zh-CN" altLang="en-US" sz="1400" dirty="0" smtClean="0"/>
              <a:t>当时签订合同时所分配账户名</a:t>
            </a:r>
            <a:endParaRPr lang="zh-CN" altLang="en-US" sz="1400" dirty="0"/>
          </a:p>
        </p:txBody>
      </p:sp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39126" y="4158852"/>
            <a:ext cx="3956844" cy="2612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下箭头 10"/>
          <p:cNvSpPr/>
          <p:nvPr/>
        </p:nvSpPr>
        <p:spPr>
          <a:xfrm rot="16200000" flipH="1">
            <a:off x="7094699" y="2612993"/>
            <a:ext cx="318800" cy="41266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2600219" flipH="1">
            <a:off x="7030923" y="4209025"/>
            <a:ext cx="330115" cy="46285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CDB\Pictures\无标题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98" b="50209"/>
          <a:stretch>
            <a:fillRect/>
          </a:stretch>
        </p:blipFill>
        <p:spPr bwMode="auto">
          <a:xfrm>
            <a:off x="164065" y="1106723"/>
            <a:ext cx="6858583" cy="2703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302665" y="1958043"/>
            <a:ext cx="249184" cy="369332"/>
          </a:xfrm>
          <a:prstGeom prst="rect">
            <a:avLst/>
          </a:prstGeom>
          <a:noFill/>
          <a:ln w="28575">
            <a:noFill/>
            <a:prstDash val="lgDash"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3349" y="2825432"/>
            <a:ext cx="301686" cy="369332"/>
          </a:xfrm>
          <a:prstGeom prst="rect">
            <a:avLst/>
          </a:prstGeom>
          <a:noFill/>
          <a:ln w="28575">
            <a:noFill/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6397" y="2677883"/>
            <a:ext cx="301686" cy="369332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799339" y="2536683"/>
            <a:ext cx="301686" cy="369332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74939" y="6392000"/>
            <a:ext cx="301686" cy="369332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023" y="448348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助学贷款还款操作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2.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手机端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71" y="1156234"/>
            <a:ext cx="2430000" cy="43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399" y="1148288"/>
            <a:ext cx="2430000" cy="43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096" y="1148288"/>
            <a:ext cx="2430000" cy="43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5759" y="1121880"/>
            <a:ext cx="2430000" cy="43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下箭头 15"/>
          <p:cNvSpPr/>
          <p:nvPr/>
        </p:nvSpPr>
        <p:spPr>
          <a:xfrm rot="16200000" flipH="1">
            <a:off x="3253133" y="3039225"/>
            <a:ext cx="319222" cy="48531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 rot="16200000" flipH="1">
            <a:off x="6168444" y="3065634"/>
            <a:ext cx="319222" cy="48531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 rot="16200000" flipH="1">
            <a:off x="8998140" y="3039225"/>
            <a:ext cx="319222" cy="48531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56866" y="1156234"/>
            <a:ext cx="1847789" cy="491671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32575" y="1278574"/>
            <a:ext cx="1847789" cy="369331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29146" y="2036620"/>
            <a:ext cx="1847789" cy="429491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33049" y="1974281"/>
            <a:ext cx="661424" cy="429491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888603" y="1278574"/>
            <a:ext cx="301686" cy="369332"/>
          </a:xfrm>
          <a:prstGeom prst="rect">
            <a:avLst/>
          </a:prstGeom>
          <a:noFill/>
          <a:ln w="28575">
            <a:noFill/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92021" y="1282530"/>
            <a:ext cx="301686" cy="369332"/>
          </a:xfrm>
          <a:prstGeom prst="rect">
            <a:avLst/>
          </a:prstGeom>
          <a:noFill/>
          <a:ln w="28575">
            <a:noFill/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55399" y="3316234"/>
            <a:ext cx="999728" cy="6184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7859912" y="2066699"/>
            <a:ext cx="301686" cy="369332"/>
          </a:xfrm>
          <a:prstGeom prst="rect">
            <a:avLst/>
          </a:prstGeom>
          <a:noFill/>
          <a:ln w="28575">
            <a:noFill/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892787" y="2030677"/>
            <a:ext cx="301686" cy="369332"/>
          </a:xfrm>
          <a:prstGeom prst="rect">
            <a:avLst/>
          </a:prstGeom>
          <a:noFill/>
          <a:ln w="28575">
            <a:noFill/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711" y="1427018"/>
            <a:ext cx="2430000" cy="43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023" y="448348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助学贷款还款操作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" b="45698"/>
          <a:stretch>
            <a:fillRect/>
          </a:stretch>
        </p:blipFill>
        <p:spPr>
          <a:xfrm>
            <a:off x="4729247" y="315745"/>
            <a:ext cx="2510307" cy="2222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854" y="2536683"/>
            <a:ext cx="2510307" cy="43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圆角矩形标注 3"/>
          <p:cNvSpPr/>
          <p:nvPr/>
        </p:nvSpPr>
        <p:spPr>
          <a:xfrm>
            <a:off x="-1" y="1781238"/>
            <a:ext cx="1885197" cy="940109"/>
          </a:xfrm>
          <a:prstGeom prst="wedgeRoundRectCallout">
            <a:avLst>
              <a:gd name="adj1" fmla="val 75873"/>
              <a:gd name="adj2" fmla="val 80017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218" y="1905741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这里的支付宝账户名</a:t>
            </a:r>
            <a:endParaRPr lang="en-US" altLang="zh-CN" sz="1400" dirty="0" smtClean="0"/>
          </a:p>
          <a:p>
            <a:r>
              <a:rPr lang="zh-CN" altLang="en-US" sz="1400" dirty="0" smtClean="0"/>
              <a:t>为当时签订合同时所</a:t>
            </a:r>
            <a:endParaRPr lang="en-US" altLang="zh-CN" sz="1400" dirty="0" smtClean="0"/>
          </a:p>
          <a:p>
            <a:r>
              <a:rPr lang="zh-CN" altLang="en-US" sz="1400" dirty="0" smtClean="0"/>
              <a:t>分配账户名</a:t>
            </a:r>
            <a:endParaRPr lang="zh-CN" altLang="en-US" sz="14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28"/>
          <a:stretch>
            <a:fillRect/>
          </a:stretch>
        </p:blipFill>
        <p:spPr>
          <a:xfrm>
            <a:off x="7752483" y="3049302"/>
            <a:ext cx="3857625" cy="2549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下箭头 15"/>
          <p:cNvSpPr/>
          <p:nvPr/>
        </p:nvSpPr>
        <p:spPr>
          <a:xfrm rot="17436924" flipH="1">
            <a:off x="4355214" y="3547716"/>
            <a:ext cx="427119" cy="53265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 rot="14247492" flipH="1">
            <a:off x="4302248" y="1514555"/>
            <a:ext cx="417948" cy="53336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 rot="16200000" flipH="1">
            <a:off x="7367655" y="4311855"/>
            <a:ext cx="270338" cy="49932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848447" y="6553200"/>
            <a:ext cx="2300498" cy="3048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593357" y="3151055"/>
            <a:ext cx="301686" cy="369332"/>
          </a:xfrm>
          <a:prstGeom prst="rect">
            <a:avLst/>
          </a:prstGeom>
          <a:noFill/>
          <a:ln w="28575">
            <a:noFill/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08712" y="2826327"/>
            <a:ext cx="2365286" cy="139930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515000" y="6520934"/>
            <a:ext cx="301686" cy="369332"/>
          </a:xfrm>
          <a:prstGeom prst="rect">
            <a:avLst/>
          </a:prstGeom>
          <a:noFill/>
          <a:ln w="28575">
            <a:noFill/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7"/>
          <a:stretch>
            <a:fillRect/>
          </a:stretch>
        </p:blipFill>
        <p:spPr>
          <a:xfrm>
            <a:off x="1344023" y="998291"/>
            <a:ext cx="9627304" cy="451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023" y="44834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毕业确认申请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55052" y="4542971"/>
            <a:ext cx="998290" cy="4241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11943" y="4542971"/>
            <a:ext cx="998290" cy="4241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44023" y="5629013"/>
            <a:ext cx="9379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提示：如毕业后更换手机号码，请在系统中“资料修改”处更新信息，以免因此原因导致无法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</a:t>
            </a:r>
            <a:r>
              <a:rPr lang="zh-CN" altLang="en-US" dirty="0" smtClean="0"/>
              <a:t>接收国开行还款短信，造成贷款逾期。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第四部分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040204"/>
            <a:ext cx="12191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cs typeface="+mn-ea"/>
                <a:sym typeface="+mn-lt"/>
              </a:rPr>
              <a:t>诚信教育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内容占位符 2"/>
          <p:cNvSpPr txBox="1"/>
          <p:nvPr/>
        </p:nvSpPr>
        <p:spPr>
          <a:xfrm>
            <a:off x="785324" y="848458"/>
            <a:ext cx="9688712" cy="536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48A2A0"/>
                </a:solidFill>
                <a:cs typeface="+mn-ea"/>
              </a:rPr>
              <a:t>助学贷款逾期</a:t>
            </a:r>
            <a:r>
              <a:rPr lang="zh-CN" altLang="en-US" sz="2400" dirty="0">
                <a:solidFill>
                  <a:srgbClr val="48A2A0"/>
                </a:solidFill>
                <a:cs typeface="+mn-ea"/>
              </a:rPr>
              <a:t>的后果及</a:t>
            </a:r>
            <a:r>
              <a:rPr lang="zh-CN" altLang="en-US" sz="2400" dirty="0" smtClean="0">
                <a:solidFill>
                  <a:srgbClr val="48A2A0"/>
                </a:solidFill>
                <a:cs typeface="+mn-ea"/>
              </a:rPr>
              <a:t>处理</a:t>
            </a:r>
            <a:endParaRPr lang="en-US" altLang="zh-CN" sz="2400" dirty="0" smtClean="0">
              <a:solidFill>
                <a:srgbClr val="48A2A0"/>
              </a:solidFill>
              <a:cs typeface="+mn-ea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zh-CN" sz="2100" b="1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1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、</a:t>
            </a:r>
            <a:r>
              <a:rPr lang="zh-CN" altLang="en-US" sz="21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人</a:t>
            </a:r>
            <a:r>
              <a:rPr lang="zh-CN" altLang="en-US" sz="2100" dirty="0">
                <a:solidFill>
                  <a:srgbClr val="000000"/>
                </a:solidFill>
                <a:latin typeface="楷体_GB2312" panose="02010609030101010101" pitchFamily="49" charset="-122"/>
              </a:rPr>
              <a:t>行</a:t>
            </a:r>
            <a:r>
              <a:rPr lang="zh-CN" altLang="en-US" sz="21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征信系统记录逾期信息（房贷、车贷、信用卡受影响）</a:t>
            </a:r>
            <a:endParaRPr lang="en-US" altLang="zh-CN" sz="2100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20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征</a:t>
            </a:r>
            <a:r>
              <a:rPr lang="zh-CN" altLang="en-US" sz="2000" b="1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en-US" altLang="zh-CN" sz="2000" b="1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000" b="1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征集</a:t>
            </a:r>
            <a:r>
              <a:rPr lang="en-US" altLang="zh-CN" sz="2000" b="1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信用</a:t>
            </a:r>
            <a:endParaRPr lang="en-US" altLang="zh-CN" sz="2000" b="1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zh-CN" sz="2100" b="1" dirty="0">
                <a:solidFill>
                  <a:srgbClr val="000000"/>
                </a:solidFill>
                <a:latin typeface="楷体_GB2312" panose="02010609030101010101" pitchFamily="49" charset="-122"/>
              </a:rPr>
              <a:t>2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、</a:t>
            </a:r>
            <a:r>
              <a:rPr lang="zh-CN" altLang="en-US" sz="21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可能</a:t>
            </a:r>
            <a:r>
              <a:rPr lang="zh-CN" altLang="en-US" sz="2100" dirty="0">
                <a:solidFill>
                  <a:srgbClr val="000000"/>
                </a:solidFill>
                <a:latin typeface="楷体_GB2312" panose="02010609030101010101" pitchFamily="49" charset="-122"/>
              </a:rPr>
              <a:t>会被</a:t>
            </a:r>
            <a:r>
              <a:rPr lang="zh-CN" altLang="en-US" sz="2100" b="1" dirty="0">
                <a:solidFill>
                  <a:srgbClr val="000000"/>
                </a:solidFill>
                <a:latin typeface="楷体_GB2312" panose="02010609030101010101" pitchFamily="49" charset="-122"/>
              </a:rPr>
              <a:t>信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联（百行征信）</a:t>
            </a:r>
            <a:r>
              <a:rPr lang="zh-CN" altLang="en-US" sz="2100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记录</a:t>
            </a:r>
            <a:r>
              <a:rPr lang="zh-CN" altLang="en-US" sz="2100" dirty="0">
                <a:solidFill>
                  <a:srgbClr val="000000"/>
                </a:solidFill>
                <a:latin typeface="楷体_GB2312" panose="02010609030101010101" pitchFamily="49" charset="-122"/>
              </a:rPr>
              <a:t>逾期信息，影响到生活的方方面面</a:t>
            </a:r>
            <a:endParaRPr lang="en-US" altLang="zh-CN" sz="2100" dirty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en-US" altLang="zh-CN" sz="2100" b="1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en-US" altLang="zh-CN" sz="2100" b="1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en-US" altLang="zh-CN" sz="2100" b="1" dirty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en-US" altLang="zh-CN" sz="2100" b="1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en-US" altLang="zh-CN" sz="2100" b="1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r>
              <a:rPr lang="en-US" altLang="zh-CN" sz="2100" b="1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                                                              </a:t>
            </a:r>
            <a:endParaRPr lang="en-US" altLang="zh-CN" sz="2100" b="1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4023" y="44834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诚信教育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90" name="直接箭头连接符 2089"/>
          <p:cNvCxnSpPr>
            <a:stCxn id="2076" idx="0"/>
          </p:cNvCxnSpPr>
          <p:nvPr/>
        </p:nvCxnSpPr>
        <p:spPr>
          <a:xfrm flipH="1" flipV="1">
            <a:off x="5404762" y="5165946"/>
            <a:ext cx="87176" cy="266992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99" name="组合 2098"/>
          <p:cNvGrpSpPr/>
          <p:nvPr/>
        </p:nvGrpSpPr>
        <p:grpSpPr>
          <a:xfrm>
            <a:off x="3387871" y="3340895"/>
            <a:ext cx="4697722" cy="2843824"/>
            <a:chOff x="2142622" y="3294322"/>
            <a:chExt cx="4697722" cy="2843824"/>
          </a:xfrm>
        </p:grpSpPr>
        <p:pic>
          <p:nvPicPr>
            <p:cNvPr id="2062" name="Picture 14" descr="https://timgsa.baidu.com/timg?image&amp;quality=80&amp;size=b9999_10000&amp;sec=1526463086838&amp;di=05fd18ea4ce9449570fa2eaac60863ab&amp;imgtype=0&amp;src=http%3A%2F%2Fimg.mp.sohu.com%2Fq_mini%2Cc_zoom%2Cw_640%2Fupload%2F20170809%2F03d7f8ab5feb47b7b1ee6c56dd73632d_th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75" t="23089" r="15279" b="15813"/>
            <a:stretch>
              <a:fillRect/>
            </a:stretch>
          </p:blipFill>
          <p:spPr bwMode="auto">
            <a:xfrm>
              <a:off x="2249169" y="3821260"/>
              <a:ext cx="1218394" cy="595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96" name="组合 2095"/>
            <p:cNvGrpSpPr/>
            <p:nvPr/>
          </p:nvGrpSpPr>
          <p:grpSpPr>
            <a:xfrm>
              <a:off x="2142622" y="3294322"/>
              <a:ext cx="4697722" cy="2843824"/>
              <a:chOff x="5567222" y="2366498"/>
              <a:chExt cx="5196687" cy="3337768"/>
            </a:xfrm>
          </p:grpSpPr>
          <p:pic>
            <p:nvPicPr>
              <p:cNvPr id="2050" name="Picture 2" descr="https://gss3.bdstatic.com/7Po3dSag_xI4khGkpoWK1HF6hhy/baike/w%3D268/sign=487bafa0222dd42a5f0906ad3b3a5b2f/30adcbef76094b3633fee124a4cc7cd98c109d8f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5556" b="98889" l="3889" r="9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67836" y="3553332"/>
                <a:ext cx="1145020" cy="11450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0" name="Picture 12" descr="https://ss2.bdstatic.com/70cFvnSh_Q1YnxGkpoWK1HF6hhy/it/u=3682462693,2668078163&amp;fm=27&amp;gp=0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0000" b="86667" l="31321" r="68189">
                            <a14:foregroundMark x1="54486" y1="31667" x2="54486" y2="31667"/>
                            <a14:foregroundMark x1="47145" y1="72333" x2="47145" y2="72333"/>
                            <a14:foregroundMark x1="44535" y1="77333" x2="44535" y2="77333"/>
                            <a14:foregroundMark x1="47798" y1="76667" x2="47798" y2="76667"/>
                            <a14:foregroundMark x1="38662" y1="76667" x2="38662" y2="76667"/>
                            <a14:foregroundMark x1="38173" y1="72000" x2="38173" y2="72000"/>
                            <a14:foregroundMark x1="52039" y1="74000" x2="52039" y2="74000"/>
                            <a14:foregroundMark x1="55465" y1="75667" x2="55465" y2="75667"/>
                            <a14:foregroundMark x1="56607" y1="78667" x2="56607" y2="78667"/>
                            <a14:foregroundMark x1="57423" y1="72667" x2="57423" y2="72667"/>
                            <a14:foregroundMark x1="57912" y1="81667" x2="57912" y2="81667"/>
                            <a14:foregroundMark x1="61664" y1="76000" x2="61664" y2="76000"/>
                            <a14:foregroundMark x1="44209" y1="35667" x2="44209" y2="35667"/>
                            <a14:foregroundMark x1="41599" y1="29333" x2="41599" y2="2933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776" t="10182" r="31242" b="13270"/>
              <a:stretch>
                <a:fillRect/>
              </a:stretch>
            </p:blipFill>
            <p:spPr bwMode="auto">
              <a:xfrm>
                <a:off x="8346293" y="2366498"/>
                <a:ext cx="1001580" cy="987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6" name="Picture 18" descr="https://timgsa.baidu.com/timg?image&amp;quality=80&amp;size=b9999_10000&amp;sec=1526463247350&amp;di=23dca54ae125d8dbb169bdbef9cdc937&amp;imgtype=0&amp;src=http%3A%2F%2Fn1.itc.cn%2Fimg8%2Fwb%2Frecom%2F2016%2F08%2F11%2F147089553294718280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483" b="89655" l="4315" r="42964">
                            <a14:foregroundMark x1="29456" y1="29310" x2="29456" y2="29310"/>
                            <a14:foregroundMark x1="25141" y1="36207" x2="25141" y2="36207"/>
                            <a14:foregroundMark x1="25328" y1="27586" x2="25328" y2="27586"/>
                            <a14:foregroundMark x1="18011" y1="35345" x2="18011" y2="35345"/>
                            <a14:foregroundMark x1="18386" y1="27586" x2="18386" y2="27586"/>
                            <a14:foregroundMark x1="15760" y1="38793" x2="15760" y2="38793"/>
                            <a14:foregroundMark x1="15947" y1="31034" x2="15947" y2="31034"/>
                            <a14:foregroundMark x1="15385" y1="53448" x2="15385" y2="53448"/>
                            <a14:foregroundMark x1="12008" y1="43966" x2="12008" y2="43966"/>
                            <a14:foregroundMark x1="10319" y1="38793" x2="10319" y2="38793"/>
                            <a14:foregroundMark x1="10319" y1="28448" x2="10319" y2="28448"/>
                            <a14:foregroundMark x1="8818" y1="43966" x2="8818" y2="43966"/>
                            <a14:foregroundMark x1="9193" y1="65517" x2="9193" y2="65517"/>
                            <a14:foregroundMark x1="7692" y1="68103" x2="7692" y2="68103"/>
                            <a14:foregroundMark x1="6567" y1="69828" x2="6567" y2="69828"/>
                            <a14:foregroundMark x1="6567" y1="62931" x2="6567" y2="62931"/>
                            <a14:foregroundMark x1="10131" y1="64655" x2="10131" y2="64655"/>
                            <a14:foregroundMark x1="12195" y1="65517" x2="12195" y2="65517"/>
                            <a14:foregroundMark x1="9568" y1="69828" x2="9568" y2="69828"/>
                            <a14:foregroundMark x1="12946" y1="67241" x2="12946" y2="67241"/>
                            <a14:foregroundMark x1="15760" y1="65517" x2="15760" y2="65517"/>
                            <a14:foregroundMark x1="17636" y1="65517" x2="17636" y2="65517"/>
                            <a14:foregroundMark x1="19512" y1="67241" x2="19512" y2="67241"/>
                            <a14:foregroundMark x1="22139" y1="66379" x2="22139" y2="66379"/>
                            <a14:foregroundMark x1="24015" y1="66379" x2="24015" y2="66379"/>
                            <a14:foregroundMark x1="24765" y1="66379" x2="24765" y2="66379"/>
                            <a14:foregroundMark x1="26266" y1="66379" x2="26266" y2="66379"/>
                            <a14:foregroundMark x1="27955" y1="65517" x2="27955" y2="65517"/>
                            <a14:foregroundMark x1="29644" y1="65517" x2="29644" y2="65517"/>
                            <a14:foregroundMark x1="32083" y1="67241" x2="32083" y2="67241"/>
                            <a14:foregroundMark x1="31144" y1="63793" x2="31144" y2="63793"/>
                            <a14:foregroundMark x1="36398" y1="65517" x2="36398" y2="65517"/>
                            <a14:foregroundMark x1="37899" y1="66379" x2="37899" y2="66379"/>
                            <a14:foregroundMark x1="39587" y1="64655" x2="39587" y2="64655"/>
                            <a14:foregroundMark x1="6379" y1="78448" x2="6379" y2="78448"/>
                            <a14:foregroundMark x1="5816" y1="81897" x2="5816" y2="81897"/>
                            <a14:foregroundMark x1="6754" y1="85345" x2="6754" y2="85345"/>
                            <a14:foregroundMark x1="5816" y1="85345" x2="5816" y2="85345"/>
                            <a14:foregroundMark x1="9568" y1="83621" x2="9568" y2="83621"/>
                            <a14:foregroundMark x1="10507" y1="86207" x2="10507" y2="86207"/>
                            <a14:foregroundMark x1="10131" y1="79310" x2="10131" y2="79310"/>
                            <a14:foregroundMark x1="10694" y1="77586" x2="10694" y2="77586"/>
                            <a14:foregroundMark x1="13508" y1="82759" x2="13508" y2="82759"/>
                            <a14:foregroundMark x1="15760" y1="82759" x2="15760" y2="82759"/>
                            <a14:foregroundMark x1="16698" y1="81897" x2="16698" y2="81897"/>
                            <a14:foregroundMark x1="16698" y1="78448" x2="16698" y2="78448"/>
                            <a14:foregroundMark x1="16698" y1="87069" x2="16698" y2="87069"/>
                            <a14:foregroundMark x1="15572" y1="78448" x2="15572" y2="78448"/>
                            <a14:foregroundMark x1="19700" y1="81034" x2="19700" y2="81034"/>
                            <a14:foregroundMark x1="20826" y1="80172" x2="20826" y2="80172"/>
                            <a14:foregroundMark x1="19325" y1="86207" x2="19325" y2="86207"/>
                            <a14:foregroundMark x1="21201" y1="85345" x2="21201" y2="85345"/>
                            <a14:foregroundMark x1="24015" y1="81034" x2="24015" y2="81034"/>
                            <a14:foregroundMark x1="24578" y1="82759" x2="24765" y2="83621"/>
                            <a14:foregroundMark x1="23077" y1="86207" x2="23077" y2="86207"/>
                            <a14:foregroundMark x1="23640" y1="83621" x2="23640" y2="83621"/>
                            <a14:foregroundMark x1="23265" y1="81034" x2="23265" y2="81034"/>
                            <a14:foregroundMark x1="24953" y1="80172" x2="24953" y2="80172"/>
                            <a14:foregroundMark x1="25328" y1="86207" x2="25328" y2="86207"/>
                            <a14:foregroundMark x1="24203" y1="79310" x2="24203" y2="79310"/>
                            <a14:foregroundMark x1="27767" y1="79310" x2="27767" y2="79310"/>
                            <a14:foregroundMark x1="28518" y1="81897" x2="28518" y2="81897"/>
                            <a14:foregroundMark x1="28893" y1="79310" x2="28893" y2="79310"/>
                            <a14:foregroundMark x1="27955" y1="87069" x2="27955" y2="87069"/>
                            <a14:foregroundMark x1="27392" y1="87069" x2="27392" y2="87069"/>
                            <a14:foregroundMark x1="31144" y1="81034" x2="31144" y2="81034"/>
                            <a14:foregroundMark x1="32833" y1="85345" x2="32833" y2="85345"/>
                            <a14:foregroundMark x1="31332" y1="78448" x2="31332" y2="78448"/>
                            <a14:foregroundMark x1="36023" y1="79310" x2="36023" y2="79310"/>
                            <a14:foregroundMark x1="36210" y1="87069" x2="36210" y2="87069"/>
                            <a14:foregroundMark x1="34897" y1="78448" x2="34897" y2="78448"/>
                            <a14:foregroundMark x1="36773" y1="79310" x2="36773" y2="79310"/>
                            <a14:foregroundMark x1="37148" y1="87069" x2="37148" y2="87069"/>
                            <a14:foregroundMark x1="39212" y1="81897" x2="39212" y2="81897"/>
                            <a14:foregroundMark x1="39400" y1="79310" x2="39400" y2="79310"/>
                            <a14:foregroundMark x1="40525" y1="77586" x2="40525" y2="77586"/>
                            <a14:foregroundMark x1="40525" y1="85345" x2="40525" y2="85345"/>
                            <a14:foregroundMark x1="40713" y1="86207" x2="40713" y2="86207"/>
                            <a14:foregroundMark x1="39212" y1="86207" x2="39212" y2="8620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6122"/>
              <a:stretch>
                <a:fillRect/>
              </a:stretch>
            </p:blipFill>
            <p:spPr bwMode="auto">
              <a:xfrm>
                <a:off x="7129312" y="2652248"/>
                <a:ext cx="1154396" cy="5725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70" name="Picture 22" descr="https://timgsa.baidu.com/timg?image&amp;quality=80&amp;size=b9999_10000&amp;sec=1526463437886&amp;di=6f8f12798777adefcd781fd200c1636a&amp;imgtype=0&amp;src=http%3A%2F%2Fs8.sinaimg.cn%2Fbmiddle%2F002lrzoPgy72ioUj1XNe7%26690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076" t="3603" r="30147" b="46397"/>
              <a:stretch>
                <a:fillRect/>
              </a:stretch>
            </p:blipFill>
            <p:spPr bwMode="auto">
              <a:xfrm>
                <a:off x="6920027" y="5018195"/>
                <a:ext cx="672183" cy="5621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72" name="Picture 24" descr="https://timgsa.baidu.com/timg?image&amp;quality=80&amp;size=b9999_10000&amp;sec=1526463611510&amp;di=ccca0281f71915aedf224526036d2031&amp;imgtype=jpg&amp;src=http%3A%2F%2Fimg1.imgtn.bdimg.com%2Fit%2Fu%3D3008591301%2C1070742867%26fm%3D214%26gp%3D0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10000" b="90000" l="10000" r="90000">
                            <a14:foregroundMark x1="45045" y1="51000" x2="45045" y2="51000"/>
                            <a14:foregroundMark x1="44369" y1="43800" x2="44369" y2="43800"/>
                            <a14:foregroundMark x1="38176" y1="43000" x2="38176" y2="43000"/>
                            <a14:foregroundMark x1="40315" y1="26400" x2="40315" y2="26400"/>
                            <a14:foregroundMark x1="41441" y1="24200" x2="41441" y2="24200"/>
                            <a14:foregroundMark x1="37613" y1="24000" x2="37613" y2="24000"/>
                            <a14:foregroundMark x1="33896" y1="24200" x2="33896" y2="24200"/>
                            <a14:foregroundMark x1="40766" y1="20800" x2="40766" y2="20800"/>
                            <a14:foregroundMark x1="43243" y1="24200" x2="43243" y2="24200"/>
                            <a14:foregroundMark x1="48761" y1="26000" x2="48761" y2="26000"/>
                            <a14:foregroundMark x1="51577" y1="24800" x2="51577" y2="24800"/>
                            <a14:foregroundMark x1="56644" y1="50400" x2="56644" y2="50400"/>
                            <a14:foregroundMark x1="56644" y1="40600" x2="56644" y2="40600"/>
                            <a14:foregroundMark x1="62725" y1="41800" x2="62725" y2="41800"/>
                            <a14:foregroundMark x1="75338" y1="42400" x2="75338" y2="42400"/>
                            <a14:foregroundMark x1="74887" y1="52200" x2="74887" y2="52200"/>
                            <a14:foregroundMark x1="81532" y1="42000" x2="81532" y2="42000"/>
                            <a14:foregroundMark x1="81869" y1="37600" x2="81869" y2="37600"/>
                            <a14:foregroundMark x1="81869" y1="47200" x2="81869" y2="47200"/>
                            <a14:foregroundMark x1="82320" y1="51000" x2="82320" y2="51000"/>
                            <a14:foregroundMark x1="80856" y1="57200" x2="80856" y2="57200"/>
                            <a14:foregroundMark x1="82207" y1="56600" x2="82207" y2="56600"/>
                            <a14:foregroundMark x1="83333" y1="55400" x2="83333" y2="55400"/>
                            <a14:backgroundMark x1="82995" y1="55800" x2="82995" y2="55800"/>
                            <a14:backgroundMark x1="81532" y1="56600" x2="81532" y2="566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57" t="17521" r="10088" b="30935"/>
              <a:stretch>
                <a:fillRect/>
              </a:stretch>
            </p:blipFill>
            <p:spPr bwMode="auto">
              <a:xfrm>
                <a:off x="6833671" y="3743143"/>
                <a:ext cx="1929329" cy="76539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74" name="Picture 26" descr="https://timgsa.baidu.com/timg?image&amp;quality=80&amp;size=b9999_10000&amp;sec=1526463861681&amp;di=ec6c5bcfcdf06a0d0aef2dac23f571a5&amp;imgtype=0&amp;src=http%3A%2F%2Fcampusrd.zhaopin.com%2FCompanyLogo%2F20161208%2F20161208185412201585727.gif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0444"/>
              <a:stretch>
                <a:fillRect/>
              </a:stretch>
            </p:blipFill>
            <p:spPr bwMode="auto">
              <a:xfrm>
                <a:off x="8896516" y="5000350"/>
                <a:ext cx="714208" cy="7039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76" name="Picture 28" descr="https://timgsa.baidu.com/timg?image&amp;quality=80&amp;size=b9999_10000&amp;sec=1526464174298&amp;di=97c6ad354d279992e22d6161081fac24&amp;imgtype=jpg&amp;src=http%3A%2F%2Fimg4.imgtn.bdimg.com%2Fit%2Fu%3D3371498609%2C4041647677%26fm%3D214%26gp%3D0.jpg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52" t="24277" r="43547" b="21085"/>
              <a:stretch>
                <a:fillRect/>
              </a:stretch>
            </p:blipFill>
            <p:spPr bwMode="auto">
              <a:xfrm>
                <a:off x="7592210" y="4821908"/>
                <a:ext cx="605121" cy="2989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78" name="Picture 30" descr="https://timgsa.baidu.com/timg?image&amp;quality=80&amp;size=b9999_10000&amp;sec=1526464266864&amp;di=eb9a59e8cc7bd88f4bcc5defa7f54151&amp;imgtype=0&amp;src=http%3A%2F%2Fwww.lgstatic.com%2Fthumbnail_300x300%2Fimage1%2FM00%2F20%2F5D%2FCgo8PFU3EqSAfpnbAAAth0cP2Eo859.jpg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24737" b="56316" l="2632" r="99474">
                            <a14:foregroundMark x1="47368" y1="37368" x2="47368" y2="37368"/>
                            <a14:foregroundMark x1="54211" y1="38947" x2="54211" y2="38947"/>
                            <a14:foregroundMark x1="53684" y1="36316" x2="53684" y2="36316"/>
                            <a14:foregroundMark x1="64737" y1="38421" x2="64737" y2="38421"/>
                            <a14:foregroundMark x1="69474" y1="36842" x2="69474" y2="36842"/>
                            <a14:foregroundMark x1="71579" y1="38421" x2="71579" y2="38421"/>
                            <a14:foregroundMark x1="72632" y1="40000" x2="72632" y2="40000"/>
                            <a14:foregroundMark x1="81579" y1="37895" x2="81579" y2="37895"/>
                            <a14:foregroundMark x1="76842" y1="38947" x2="76842" y2="38947"/>
                            <a14:foregroundMark x1="92632" y1="36316" x2="92632" y2="36316"/>
                            <a14:foregroundMark x1="90526" y1="38947" x2="90526" y2="38947"/>
                            <a14:foregroundMark x1="91579" y1="42105" x2="91579" y2="42105"/>
                            <a14:foregroundMark x1="83684" y1="48421" x2="83684" y2="48421"/>
                            <a14:foregroundMark x1="75789" y1="47895" x2="75789" y2="47895"/>
                            <a14:foregroundMark x1="91579" y1="50526" x2="91579" y2="50526"/>
                            <a14:foregroundMark x1="24737" y1="35789" x2="24737" y2="3578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958" b="41958"/>
              <a:stretch>
                <a:fillRect/>
              </a:stretch>
            </p:blipFill>
            <p:spPr bwMode="auto">
              <a:xfrm>
                <a:off x="5567222" y="4040672"/>
                <a:ext cx="791766" cy="2777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80" name="Picture 32" descr="https://timgsa.baidu.com/timg?image&amp;quality=80&amp;size=b9999_10000&amp;sec=1526464486343&amp;di=c5f23492746c5fd16c4494caea48253d&amp;imgtype=0&amp;src=http%3A%2F%2Fimg.chuansong.me%2Fmmbiz_jpg%2F9ZsWPNTZLd2JPaWwFrH28Oiaaiazks87aC2zNbDSpWAnMH8weomo6u78tebpibIeIuaslxpRcdRyuWeMBmicibcYXZw%2F640.jpeg%3F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2400" b="98667" l="2917" r="97222">
                            <a14:foregroundMark x1="44028" y1="12000" x2="44028" y2="12000"/>
                            <a14:foregroundMark x1="49583" y1="10933" x2="49583" y2="10933"/>
                            <a14:foregroundMark x1="33194" y1="26133" x2="33194" y2="26133"/>
                            <a14:foregroundMark x1="23194" y1="78133" x2="23194" y2="78133"/>
                            <a14:foregroundMark x1="8056" y1="56800" x2="8056" y2="56800"/>
                            <a14:foregroundMark x1="8889" y1="27733" x2="8889" y2="27733"/>
                            <a14:foregroundMark x1="43611" y1="11200" x2="43611" y2="11200"/>
                            <a14:foregroundMark x1="40833" y1="14133" x2="40833" y2="14133"/>
                            <a14:foregroundMark x1="38750" y1="16267" x2="38750" y2="16267"/>
                            <a14:foregroundMark x1="42639" y1="57333" x2="42639" y2="57333"/>
                            <a14:foregroundMark x1="40833" y1="65333" x2="40833" y2="65333"/>
                            <a14:foregroundMark x1="40833" y1="69067" x2="40833" y2="69067"/>
                            <a14:foregroundMark x1="40417" y1="73333" x2="40417" y2="73333"/>
                            <a14:foregroundMark x1="33472" y1="68533" x2="33472" y2="68533"/>
                            <a14:foregroundMark x1="34306" y1="64000" x2="34306" y2="64000"/>
                            <a14:foregroundMark x1="34861" y1="60800" x2="34861" y2="60800"/>
                            <a14:foregroundMark x1="49861" y1="60800" x2="49861" y2="60800"/>
                            <a14:foregroundMark x1="56111" y1="52800" x2="56111" y2="52800"/>
                            <a14:foregroundMark x1="59583" y1="53600" x2="59583" y2="53600"/>
                            <a14:foregroundMark x1="59861" y1="62667" x2="59861" y2="62667"/>
                            <a14:foregroundMark x1="60833" y1="58667" x2="60833" y2="58667"/>
                            <a14:foregroundMark x1="65556" y1="55200" x2="65556" y2="55200"/>
                            <a14:foregroundMark x1="70139" y1="56000" x2="70139" y2="56000"/>
                            <a14:foregroundMark x1="67639" y1="52800" x2="67639" y2="52800"/>
                            <a14:foregroundMark x1="76111" y1="54933" x2="76111" y2="54933"/>
                            <a14:foregroundMark x1="75000" y1="63733" x2="75000" y2="63733"/>
                            <a14:foregroundMark x1="66944" y1="71733" x2="66944" y2="71733"/>
                            <a14:foregroundMark x1="67361" y1="68800" x2="67361" y2="68800"/>
                            <a14:foregroundMark x1="54861" y1="69867" x2="54861" y2="69867"/>
                            <a14:foregroundMark x1="58889" y1="66667" x2="58889" y2="66667"/>
                            <a14:foregroundMark x1="64444" y1="67467" x2="64444" y2="67467"/>
                            <a14:foregroundMark x1="63611" y1="71200" x2="63611" y2="71200"/>
                            <a14:foregroundMark x1="64583" y1="76000" x2="64583" y2="76000"/>
                            <a14:foregroundMark x1="79167" y1="61600" x2="79167" y2="61600"/>
                            <a14:foregroundMark x1="80000" y1="57067" x2="80000" y2="57067"/>
                            <a14:foregroundMark x1="83194" y1="60000" x2="83194" y2="60000"/>
                            <a14:foregroundMark x1="86389" y1="58933" x2="86389" y2="58933"/>
                            <a14:foregroundMark x1="86111" y1="55200" x2="86111" y2="55200"/>
                            <a14:foregroundMark x1="88472" y1="61600" x2="88472" y2="61600"/>
                            <a14:foregroundMark x1="50417" y1="14667" x2="50417" y2="14667"/>
                            <a14:foregroundMark x1="49861" y1="15733" x2="49861" y2="15733"/>
                            <a14:foregroundMark x1="49306" y1="16000" x2="49306" y2="16000"/>
                            <a14:foregroundMark x1="48194" y1="16800" x2="48194" y2="16800"/>
                            <a14:foregroundMark x1="46111" y1="17600" x2="45694" y2="17867"/>
                            <a14:foregroundMark x1="43611" y1="17867" x2="43611" y2="17867"/>
                            <a14:foregroundMark x1="42500" y1="17867" x2="42222" y2="17867"/>
                            <a14:foregroundMark x1="39861" y1="17333" x2="39861" y2="17333"/>
                            <a14:foregroundMark x1="39583" y1="17333" x2="39583" y2="17333"/>
                            <a14:foregroundMark x1="20417" y1="79467" x2="20417" y2="79467"/>
                            <a14:foregroundMark x1="20417" y1="79200" x2="20417" y2="79200"/>
                            <a14:foregroundMark x1="20972" y1="78133" x2="20972" y2="78133"/>
                            <a14:foregroundMark x1="21111" y1="77867" x2="21111" y2="77867"/>
                            <a14:foregroundMark x1="21250" y1="77600" x2="21250" y2="77600"/>
                            <a14:foregroundMark x1="21528" y1="77600" x2="21528" y2="77600"/>
                            <a14:foregroundMark x1="21528" y1="77600" x2="21806" y2="77600"/>
                            <a14:foregroundMark x1="21944" y1="77600" x2="21944" y2="77600"/>
                            <a14:foregroundMark x1="22083" y1="77600" x2="22083" y2="77600"/>
                            <a14:foregroundMark x1="22083" y1="77600" x2="22083" y2="77600"/>
                            <a14:foregroundMark x1="22222" y1="77600" x2="22222" y2="77600"/>
                            <a14:foregroundMark x1="22361" y1="77333" x2="22361" y2="77333"/>
                            <a14:foregroundMark x1="22500" y1="77067" x2="22500" y2="77067"/>
                            <a14:foregroundMark x1="22500" y1="77067" x2="22500" y2="77067"/>
                            <a14:foregroundMark x1="22500" y1="76800" x2="22500" y2="76800"/>
                            <a14:foregroundMark x1="24722" y1="78933" x2="24861" y2="79467"/>
                            <a14:foregroundMark x1="25417" y1="80533" x2="25417" y2="81067"/>
                            <a14:foregroundMark x1="61944" y1="71200" x2="61944" y2="71200"/>
                            <a14:foregroundMark x1="61944" y1="76800" x2="61944" y2="76800"/>
                            <a14:foregroundMark x1="74861" y1="68533" x2="74861" y2="68533"/>
                            <a14:foregroundMark x1="79028" y1="65600" x2="79028" y2="65600"/>
                            <a14:foregroundMark x1="82639" y1="64800" x2="82639" y2="64800"/>
                            <a14:foregroundMark x1="87222" y1="65333" x2="87222" y2="65333"/>
                            <a14:foregroundMark x1="89861" y1="59467" x2="89861" y2="59467"/>
                            <a14:foregroundMark x1="47500" y1="56000" x2="47500" y2="56000"/>
                            <a14:foregroundMark x1="89722" y1="52000" x2="89722" y2="52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7261" y="4603279"/>
                <a:ext cx="851675" cy="4435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065" name="直接箭头连接符 2064"/>
              <p:cNvCxnSpPr>
                <a:stCxn id="2072" idx="3"/>
                <a:endCxn id="2050" idx="1"/>
              </p:cNvCxnSpPr>
              <p:nvPr/>
            </p:nvCxnSpPr>
            <p:spPr>
              <a:xfrm>
                <a:off x="8763000" y="4125842"/>
                <a:ext cx="704836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9" name="直接箭头连接符 2068"/>
              <p:cNvCxnSpPr>
                <a:stCxn id="2060" idx="2"/>
                <a:endCxn id="2072" idx="0"/>
              </p:cNvCxnSpPr>
              <p:nvPr/>
            </p:nvCxnSpPr>
            <p:spPr>
              <a:xfrm flipH="1">
                <a:off x="7798336" y="3354387"/>
                <a:ext cx="1048747" cy="388756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arrow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9" name="直接箭头连接符 2078"/>
              <p:cNvCxnSpPr>
                <a:stCxn id="2066" idx="2"/>
                <a:endCxn id="2072" idx="0"/>
              </p:cNvCxnSpPr>
              <p:nvPr/>
            </p:nvCxnSpPr>
            <p:spPr>
              <a:xfrm>
                <a:off x="7706510" y="3224837"/>
                <a:ext cx="91826" cy="518306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arrow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2" name="直接箭头连接符 2081"/>
              <p:cNvCxnSpPr>
                <a:endCxn id="2072" idx="1"/>
              </p:cNvCxnSpPr>
              <p:nvPr/>
            </p:nvCxnSpPr>
            <p:spPr>
              <a:xfrm>
                <a:off x="6425130" y="3717381"/>
                <a:ext cx="408542" cy="408461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arrow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4" name="直接箭头连接符 2083"/>
              <p:cNvCxnSpPr>
                <a:stCxn id="2078" idx="3"/>
                <a:endCxn id="2072" idx="1"/>
              </p:cNvCxnSpPr>
              <p:nvPr/>
            </p:nvCxnSpPr>
            <p:spPr>
              <a:xfrm flipV="1">
                <a:off x="6358988" y="4125842"/>
                <a:ext cx="474683" cy="53719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arrow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6" name="直接箭头连接符 2085"/>
              <p:cNvCxnSpPr>
                <a:stCxn id="2080" idx="0"/>
              </p:cNvCxnSpPr>
              <p:nvPr/>
            </p:nvCxnSpPr>
            <p:spPr>
              <a:xfrm flipV="1">
                <a:off x="6083099" y="4152701"/>
                <a:ext cx="750572" cy="450578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arrow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8" name="直接箭头连接符 2087"/>
              <p:cNvCxnSpPr>
                <a:stCxn id="2070" idx="0"/>
              </p:cNvCxnSpPr>
              <p:nvPr/>
            </p:nvCxnSpPr>
            <p:spPr>
              <a:xfrm flipV="1">
                <a:off x="7256119" y="4508541"/>
                <a:ext cx="542216" cy="509654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arrow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2" name="直接箭头连接符 2091"/>
              <p:cNvCxnSpPr>
                <a:stCxn id="2074" idx="1"/>
              </p:cNvCxnSpPr>
              <p:nvPr/>
            </p:nvCxnSpPr>
            <p:spPr>
              <a:xfrm flipH="1" flipV="1">
                <a:off x="7798334" y="4508542"/>
                <a:ext cx="1098182" cy="843766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arrow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95" name="TextBox 2094"/>
              <p:cNvSpPr txBox="1"/>
              <p:nvPr/>
            </p:nvSpPr>
            <p:spPr>
              <a:xfrm>
                <a:off x="9316784" y="4677528"/>
                <a:ext cx="1447125" cy="469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/>
                  <a:t>人行征信</a:t>
                </a:r>
                <a:endParaRPr lang="zh-CN" altLang="en-US" sz="20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内容占位符 2"/>
          <p:cNvSpPr txBox="1"/>
          <p:nvPr/>
        </p:nvSpPr>
        <p:spPr>
          <a:xfrm>
            <a:off x="785324" y="1143745"/>
            <a:ext cx="9688712" cy="536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妥善保管身份证件（不得出借、避免盗用、标注“再复印无效”）</a:t>
            </a:r>
            <a:endParaRPr lang="en-US" altLang="zh-CN" sz="3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30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定期</a:t>
            </a: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查询自己的信用报告，关注个人信用记录</a:t>
            </a:r>
            <a:endParaRPr lang="en-US" altLang="zh-CN" sz="3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谨记每</a:t>
            </a:r>
            <a:r>
              <a:rPr lang="zh-CN" altLang="en-US" sz="30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张信用卡</a:t>
            </a: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的还款日期，按时还款（尽量不要委托他人或中介代还）</a:t>
            </a:r>
            <a:endParaRPr lang="en-US" altLang="zh-CN" sz="3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30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办理助学贷款的同学读研办理展期</a:t>
            </a:r>
            <a:endParaRPr lang="en-US" altLang="zh-CN" sz="3000" dirty="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助学贷款</a:t>
            </a: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逾期</a:t>
            </a: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记录无法删除</a:t>
            </a:r>
            <a:r>
              <a:rPr lang="zh-CN" altLang="en-US" sz="30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，视</a:t>
            </a: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情况开具非恶意逾期证明（国开行、资助中心、工作</a:t>
            </a:r>
            <a:r>
              <a:rPr lang="zh-CN" altLang="en-US" sz="30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单位）</a:t>
            </a:r>
            <a:endParaRPr lang="en-US" altLang="zh-CN" sz="3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严格财务管理、合理消费（量入为出）</a:t>
            </a:r>
            <a:endParaRPr lang="en-US" altLang="zh-CN" sz="3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en-US" altLang="zh-CN" sz="2100" b="1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4023" y="44834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诚信教育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4023" y="858716"/>
            <a:ext cx="4858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075248" y="3182012"/>
            <a:ext cx="20313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48A2A0"/>
                </a:solidFill>
                <a:latin typeface="Impact" panose="020B0806030902050204" pitchFamily="34" charset="0"/>
                <a:cs typeface="+mn-ea"/>
                <a:sym typeface="+mn-lt"/>
              </a:rPr>
              <a:t>谢谢</a:t>
            </a:r>
            <a:endParaRPr lang="zh-CN" altLang="en-US" sz="7200" dirty="0">
              <a:solidFill>
                <a:srgbClr val="48A2A0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9410" y="1829482"/>
            <a:ext cx="857318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诚能立身 信能成事</a:t>
            </a:r>
            <a:endParaRPr lang="zh-CN" altLang="en-US" sz="8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43463" y="4810201"/>
            <a:ext cx="2520286" cy="257175"/>
            <a:chOff x="4843463" y="4520714"/>
            <a:chExt cx="2520286" cy="257175"/>
          </a:xfrm>
        </p:grpSpPr>
        <p:sp>
          <p:nvSpPr>
            <p:cNvPr id="11" name="椭圆 10"/>
            <p:cNvSpPr/>
            <p:nvPr/>
          </p:nvSpPr>
          <p:spPr>
            <a:xfrm>
              <a:off x="4843463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296085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748707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201329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653951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106574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347061" y="4328923"/>
            <a:ext cx="2016104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0000"/>
                </a:solidFill>
                <a:ea typeface="黑体" panose="02010609060101010101" pitchFamily="2" charset="-122"/>
                <a:sym typeface="+mn-lt"/>
              </a:rPr>
              <a:t>助学贷款还款操作</a:t>
            </a:r>
            <a:br>
              <a:rPr lang="zh-CN" altLang="en-US" sz="1200" dirty="0">
                <a:cs typeface="+mn-ea"/>
                <a:sym typeface="+mn-lt"/>
              </a:rPr>
            </a:b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60299" y="4328925"/>
            <a:ext cx="201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0000"/>
                </a:solidFill>
                <a:ea typeface="黑体" panose="02010609060101010101" pitchFamily="2" charset="-122"/>
                <a:sym typeface="+mn-lt"/>
              </a:rPr>
              <a:t>诚信教育</a:t>
            </a:r>
            <a:endParaRPr lang="zh-CN" altLang="en-US" sz="1400" dirty="0">
              <a:solidFill>
                <a:srgbClr val="000000"/>
              </a:solidFill>
              <a:ea typeface="黑体" panose="02010609060101010101" pitchFamily="2" charset="-122"/>
              <a:sym typeface="+mn-lt"/>
            </a:endParaRPr>
          </a:p>
        </p:txBody>
      </p:sp>
      <p:sp>
        <p:nvSpPr>
          <p:cNvPr id="2" name="MH_Others_1"/>
          <p:cNvSpPr txBox="1"/>
          <p:nvPr>
            <p:custDataLst>
              <p:tags r:id="rId1"/>
            </p:custDataLst>
          </p:nvPr>
        </p:nvSpPr>
        <p:spPr>
          <a:xfrm>
            <a:off x="4160902" y="1270802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目录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75579" y="3214189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49626" y="3305718"/>
            <a:ext cx="746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652010" y="3921125"/>
            <a:ext cx="803910" cy="40703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055229" y="3189105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58099" y="3280634"/>
            <a:ext cx="7467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70535" y="3921236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67175" y="1666571"/>
            <a:ext cx="4057650" cy="0"/>
            <a:chOff x="4129088" y="2457450"/>
            <a:chExt cx="4057650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4129088" y="2457450"/>
              <a:ext cx="971550" cy="0"/>
            </a:xfrm>
            <a:prstGeom prst="line">
              <a:avLst/>
            </a:prstGeom>
            <a:ln w="25400">
              <a:solidFill>
                <a:srgbClr val="6C92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215188" y="2457450"/>
              <a:ext cx="971550" cy="0"/>
            </a:xfrm>
            <a:prstGeom prst="line">
              <a:avLst/>
            </a:prstGeom>
            <a:ln w="25400">
              <a:solidFill>
                <a:srgbClr val="48A2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4843463" y="2101366"/>
            <a:ext cx="2520286" cy="257175"/>
            <a:chOff x="4843463" y="4520714"/>
            <a:chExt cx="2520286" cy="257175"/>
          </a:xfrm>
        </p:grpSpPr>
        <p:sp>
          <p:nvSpPr>
            <p:cNvPr id="30" name="椭圆 29"/>
            <p:cNvSpPr/>
            <p:nvPr/>
          </p:nvSpPr>
          <p:spPr>
            <a:xfrm>
              <a:off x="4843463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296085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748707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201329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653951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7106574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43463" y="899270"/>
            <a:ext cx="2520286" cy="257175"/>
            <a:chOff x="4843463" y="4520714"/>
            <a:chExt cx="2520286" cy="257175"/>
          </a:xfrm>
        </p:grpSpPr>
        <p:sp>
          <p:nvSpPr>
            <p:cNvPr id="40" name="椭圆 39"/>
            <p:cNvSpPr/>
            <p:nvPr/>
          </p:nvSpPr>
          <p:spPr>
            <a:xfrm>
              <a:off x="4843463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296085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748707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201329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653951" y="4520714"/>
              <a:ext cx="257175" cy="257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106574" y="4520714"/>
              <a:ext cx="257175" cy="257175"/>
            </a:xfrm>
            <a:prstGeom prst="ellipse">
              <a:avLst/>
            </a:prstGeom>
            <a:solidFill>
              <a:srgbClr val="A4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第三部分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040204"/>
            <a:ext cx="12191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cs typeface="+mn-ea"/>
                <a:sym typeface="+mn-lt"/>
              </a:rPr>
              <a:t>助学贷款还款操作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2055091" y="110672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矩形 5"/>
          <p:cNvSpPr/>
          <p:nvPr/>
        </p:nvSpPr>
        <p:spPr>
          <a:xfrm>
            <a:off x="1344023" y="462203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助学贷款还款操作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3"/>
          <a:stretch>
            <a:fillRect/>
          </a:stretch>
        </p:blipFill>
        <p:spPr>
          <a:xfrm>
            <a:off x="6714408" y="1526306"/>
            <a:ext cx="5400000" cy="2651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6" r="14564"/>
          <a:stretch>
            <a:fillRect/>
          </a:stretch>
        </p:blipFill>
        <p:spPr>
          <a:xfrm>
            <a:off x="434235" y="1929501"/>
            <a:ext cx="5738071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023" y="448348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助学贷款还款操作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6760" y="922056"/>
            <a:ext cx="8540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登录学生在线网站</a:t>
            </a:r>
            <a:r>
              <a:rPr lang="en-US" altLang="zh-CN" dirty="0" smtClean="0">
                <a:hlinkClick r:id="rId3"/>
              </a:rPr>
              <a:t>http</a:t>
            </a:r>
            <a:r>
              <a:rPr lang="en-US" altLang="zh-CN" dirty="0">
                <a:hlinkClick r:id="rId3"/>
              </a:rPr>
              <a:t>://</a:t>
            </a:r>
            <a:r>
              <a:rPr lang="en-US" altLang="zh-CN" dirty="0" smtClean="0">
                <a:hlinkClick r:id="rId3"/>
              </a:rPr>
              <a:t>www.csls.cdb.com.cn</a:t>
            </a:r>
            <a:r>
              <a:rPr lang="zh-CN" altLang="en-US" dirty="0" smtClean="0"/>
              <a:t>，选择学生在线服务系统（生源地）</a:t>
            </a:r>
            <a:endParaRPr lang="zh-CN" altLang="en-US" dirty="0"/>
          </a:p>
        </p:txBody>
      </p:sp>
      <p:sp>
        <p:nvSpPr>
          <p:cNvPr id="10" name="下箭头 9"/>
          <p:cNvSpPr/>
          <p:nvPr/>
        </p:nvSpPr>
        <p:spPr>
          <a:xfrm rot="17916279" flipH="1">
            <a:off x="4529546" y="4483062"/>
            <a:ext cx="209154" cy="49527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13518902" flipH="1">
            <a:off x="6312641" y="3523556"/>
            <a:ext cx="261433" cy="65900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6283" y="4798502"/>
            <a:ext cx="1095742" cy="522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8" y="1259803"/>
            <a:ext cx="9689284" cy="4353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023" y="448348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助学贷款还款操作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31846" y="2628086"/>
            <a:ext cx="998290" cy="229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31846" y="2940785"/>
            <a:ext cx="998290" cy="229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31846" y="2307889"/>
            <a:ext cx="998290" cy="229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31846" y="5146181"/>
            <a:ext cx="998290" cy="229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71" y="1130763"/>
            <a:ext cx="6241409" cy="2814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023" y="448348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助学贷款还款操作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肘形连接符 8"/>
          <p:cNvCxnSpPr/>
          <p:nvPr/>
        </p:nvCxnSpPr>
        <p:spPr>
          <a:xfrm rot="16200000" flipH="1">
            <a:off x="2831919" y="4175517"/>
            <a:ext cx="1231911" cy="928253"/>
          </a:xfrm>
          <a:prstGeom prst="bentConnector2">
            <a:avLst/>
          </a:prstGeom>
          <a:ln w="762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593357" y="2441392"/>
            <a:ext cx="779081" cy="2432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5" t="20795" r="27477" b="2039"/>
          <a:stretch>
            <a:fillRect/>
          </a:stretch>
        </p:blipFill>
        <p:spPr>
          <a:xfrm>
            <a:off x="3982897" y="4116989"/>
            <a:ext cx="3649212" cy="2665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椭圆 13"/>
          <p:cNvSpPr/>
          <p:nvPr/>
        </p:nvSpPr>
        <p:spPr>
          <a:xfrm>
            <a:off x="4068661" y="5741799"/>
            <a:ext cx="998290" cy="4241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850385" y="5724804"/>
            <a:ext cx="998290" cy="441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1" t="21349" r="28372" b="11686"/>
          <a:stretch>
            <a:fillRect/>
          </a:stretch>
        </p:blipFill>
        <p:spPr>
          <a:xfrm>
            <a:off x="7499758" y="964734"/>
            <a:ext cx="4476624" cy="2852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肘形连接符 15"/>
          <p:cNvCxnSpPr>
            <a:endCxn id="10" idx="2"/>
          </p:cNvCxnSpPr>
          <p:nvPr/>
        </p:nvCxnSpPr>
        <p:spPr>
          <a:xfrm flipV="1">
            <a:off x="7632109" y="3816991"/>
            <a:ext cx="2105961" cy="1672754"/>
          </a:xfrm>
          <a:prstGeom prst="bentConnector2">
            <a:avLst/>
          </a:prstGeom>
          <a:ln w="762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5308358" y="5260696"/>
            <a:ext cx="998290" cy="229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850385" y="4691847"/>
            <a:ext cx="1649374" cy="229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标注 19"/>
          <p:cNvSpPr/>
          <p:nvPr/>
        </p:nvSpPr>
        <p:spPr>
          <a:xfrm>
            <a:off x="6639476" y="3602039"/>
            <a:ext cx="2814917" cy="861906"/>
          </a:xfrm>
          <a:prstGeom prst="wedgeRoundRectCallout">
            <a:avLst>
              <a:gd name="adj1" fmla="val -35421"/>
              <a:gd name="adj2" fmla="val 73737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4"/>
          <p:cNvSpPr txBox="1"/>
          <p:nvPr/>
        </p:nvSpPr>
        <p:spPr>
          <a:xfrm>
            <a:off x="6781485" y="3725281"/>
            <a:ext cx="26729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这里的支付宝账户名为签订合同时所分配账户名</a:t>
            </a:r>
            <a:r>
              <a:rPr lang="en-US" altLang="zh-CN" sz="1400" dirty="0" smtClean="0"/>
              <a:t>,</a:t>
            </a:r>
            <a:r>
              <a:rPr lang="zh-CN" altLang="en-US" sz="1400" dirty="0" smtClean="0"/>
              <a:t>还款时需要填写 ！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023" y="448348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助学贷款还款操作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网页版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内容占位符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29"/>
          <a:stretch>
            <a:fillRect/>
          </a:stretch>
        </p:blipFill>
        <p:spPr>
          <a:xfrm>
            <a:off x="928254" y="1214005"/>
            <a:ext cx="10238655" cy="2208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内容占位符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7" b="43017"/>
          <a:stretch>
            <a:fillRect/>
          </a:stretch>
        </p:blipFill>
        <p:spPr>
          <a:xfrm>
            <a:off x="928255" y="4156364"/>
            <a:ext cx="10238654" cy="2452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下箭头 8"/>
          <p:cNvSpPr/>
          <p:nvPr/>
        </p:nvSpPr>
        <p:spPr>
          <a:xfrm rot="2600219" flipH="1">
            <a:off x="5882523" y="3520808"/>
            <a:ext cx="330115" cy="46285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9921557" y="1029339"/>
            <a:ext cx="301686" cy="369332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73412" y="5017262"/>
            <a:ext cx="301686" cy="369332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p="http://schemas.openxmlformats.org/presentationml/2006/main">
  <p:tag name="MH" val="20151230141854"/>
  <p:tag name="MH_LIBRARY" val="CONTENTS"/>
  <p:tag name="MH_TYPE" val="OTHERS"/>
  <p:tag name="ID" val="545839"/>
</p:tagLst>
</file>

<file path=ppt/tags/tag3.xml><?xml version="1.0" encoding="utf-8"?>
<p:tagLst xmlns:p="http://schemas.openxmlformats.org/presentationml/2006/main">
  <p:tag name="MH" val="20151230141854"/>
  <p:tag name="MH_LIBRARY" val="CONTENTS"/>
  <p:tag name="MH_TYPE" val="OTHERS"/>
  <p:tag name="ID" val="545839"/>
</p:tagLst>
</file>

<file path=ppt/tags/tag4.xml><?xml version="1.0" encoding="utf-8"?>
<p:tagLst xmlns:p="http://schemas.openxmlformats.org/presentationml/2006/main">
  <p:tag name="COMMONDATA" val="eyJoZGlkIjoiNGI0OWZkNzcyNTI3ZDAwODRmNWZjMTBkNWMyMjM0NWUifQ=="/>
  <p:tag name="KSO_WPP_MARK_KEY" val="f75a6b66-efb7-429d-a98a-738455484988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740</Words>
  <Application>WPS 演示</Application>
  <PresentationFormat>宽屏</PresentationFormat>
  <Paragraphs>113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楷体_GB2312</vt:lpstr>
      <vt:lpstr>黑体</vt:lpstr>
      <vt:lpstr>Impact</vt:lpstr>
      <vt:lpstr>微软雅黑</vt:lpstr>
      <vt:lpstr>微软雅黑 Light</vt:lpstr>
      <vt:lpstr>Arial Unicode MS</vt:lpstr>
      <vt:lpstr>等线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淡雅简洁</dc:title>
  <dc:creator>第一PPT</dc:creator>
  <cp:keywords>www.1ppt.com</cp:keywords>
  <dc:description>www.1ppt.com</dc:description>
  <cp:lastModifiedBy>Administrator</cp:lastModifiedBy>
  <cp:revision>168</cp:revision>
  <dcterms:created xsi:type="dcterms:W3CDTF">2016-01-19T08:46:00Z</dcterms:created>
  <dcterms:modified xsi:type="dcterms:W3CDTF">2023-05-08T05:06:30Z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6C360E988D86430A8CA3FF47058368CA</vt:lpwstr>
  </property>
</Properties>
</file>